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notesMasterIdLst>
    <p:notesMasterId r:id="rId21"/>
  </p:notesMasterIdLst>
  <p:sldIdLst>
    <p:sldId id="256" r:id="rId2"/>
    <p:sldId id="578" r:id="rId3"/>
    <p:sldId id="564" r:id="rId4"/>
    <p:sldId id="569" r:id="rId5"/>
    <p:sldId id="583" r:id="rId6"/>
    <p:sldId id="453" r:id="rId7"/>
    <p:sldId id="571" r:id="rId8"/>
    <p:sldId id="579" r:id="rId9"/>
    <p:sldId id="572" r:id="rId10"/>
    <p:sldId id="456" r:id="rId11"/>
    <p:sldId id="573" r:id="rId12"/>
    <p:sldId id="574" r:id="rId13"/>
    <p:sldId id="462" r:id="rId14"/>
    <p:sldId id="575" r:id="rId15"/>
    <p:sldId id="570" r:id="rId16"/>
    <p:sldId id="576" r:id="rId17"/>
    <p:sldId id="577" r:id="rId18"/>
    <p:sldId id="466" r:id="rId19"/>
    <p:sldId id="5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A24"/>
    <a:srgbClr val="FC9B0C"/>
    <a:srgbClr val="E17925"/>
    <a:srgbClr val="454568"/>
    <a:srgbClr val="4D4D73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>
      <p:cViewPr varScale="1">
        <p:scale>
          <a:sx n="88" d="100"/>
          <a:sy n="88" d="100"/>
        </p:scale>
        <p:origin x="120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3118A-2122-44A3-B9EF-017F0C452740}" type="datetimeFigureOut">
              <a:rPr lang="en-AU" smtClean="0"/>
              <a:pPr/>
              <a:t>4/05/2019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19C84-82B3-4E5A-AFDD-6F3BA73C160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7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685800">
                <a:defRPr/>
              </a:pPr>
              <a:endParaRPr kumimoji="0" lang="zh-TW" altLang="en-US" sz="21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685800">
                <a:defRPr/>
              </a:pPr>
              <a:endParaRPr kumimoji="0" lang="zh-TW" altLang="en-US" sz="21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685800">
                <a:defRPr/>
              </a:pPr>
              <a:endParaRPr kumimoji="0" lang="zh-TW" altLang="en-US" sz="21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685800">
                <a:defRPr/>
              </a:pPr>
              <a:endParaRPr kumimoji="0" lang="zh-TW" altLang="en-US" sz="21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defTabSz="685800" eaLnBrk="1" hangingPunct="1">
                <a:defRPr/>
              </a:pPr>
              <a:endParaRPr kumimoji="0" lang="zh-TW" altLang="en-US" sz="2100" b="1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defTabSz="685800" eaLnBrk="1" hangingPunct="1">
                <a:defRPr/>
              </a:pPr>
              <a:endParaRPr kumimoji="0" lang="zh-TW" altLang="en-US" sz="2100" b="1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defTabSz="685800" eaLnBrk="1" hangingPunct="1">
                <a:defRPr/>
              </a:pPr>
              <a:endParaRPr kumimoji="0" lang="zh-TW" altLang="en-US" sz="2100" b="1">
                <a:solidFill>
                  <a:srgbClr val="FFFFFF"/>
                </a:solidFill>
              </a:endParaRPr>
            </a:p>
          </p:txBody>
        </p:sp>
      </p:grpSp>
      <p:sp>
        <p:nvSpPr>
          <p:cNvPr id="194663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803"/>
            <a:ext cx="7772400" cy="155575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94663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4E3E4-C4EF-497D-ADC7-C1F9B92E05B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662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05DDC-5A0D-4CE0-8F46-12144CF3120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23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AC583-8D49-4161-BB7C-75736A950D1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085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53679" y="5054453"/>
            <a:ext cx="8036719" cy="89296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/>
            <a:r>
              <a:t>標題文字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53679" y="5911453"/>
            <a:ext cx="8036719" cy="73223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100"/>
            </a:lvl1pPr>
            <a:lvl2pPr marL="0" indent="120547" algn="ctr">
              <a:spcBef>
                <a:spcPts val="0"/>
              </a:spcBef>
              <a:buSzTx/>
              <a:buNone/>
              <a:defRPr sz="2100"/>
            </a:lvl2pPr>
            <a:lvl3pPr marL="0" indent="241093" algn="ctr">
              <a:spcBef>
                <a:spcPts val="0"/>
              </a:spcBef>
              <a:buSzTx/>
              <a:buNone/>
              <a:defRPr sz="2100"/>
            </a:lvl3pPr>
            <a:lvl4pPr marL="0" indent="361640" algn="ctr">
              <a:spcBef>
                <a:spcPts val="0"/>
              </a:spcBef>
              <a:buSzTx/>
              <a:buNone/>
              <a:defRPr sz="2100"/>
            </a:lvl4pPr>
            <a:lvl5pPr marL="0" indent="482186" algn="ctr">
              <a:spcBef>
                <a:spcPts val="0"/>
              </a:spcBef>
              <a:buSzTx/>
              <a:buNone/>
              <a:defRPr sz="2100"/>
            </a:lvl5pPr>
          </a:lstStyle>
          <a:p>
            <a:pPr lvl="0"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</p:spTree>
    <p:extLst>
      <p:ext uri="{BB962C8B-B14F-4D97-AF65-F5344CB8AC3E}">
        <p14:creationId xmlns:p14="http://schemas.microsoft.com/office/powerpoint/2010/main" val="135452193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7433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E25A9-7DF6-4240-849B-D310F75405F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051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99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12AC9-8697-4735-8091-E1FEF19C574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542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CF05-7FE9-45F9-B347-AA5F7AA2443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470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191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191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72BBB-6E7F-420C-B0B4-F9CA7C3921A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939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B79BA-FFC3-40B0-9B96-EB2EADD6B77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21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0C95B-6165-4B06-890D-FD84C55CEF0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669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347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60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9BCA5-F143-4B76-84B7-6F9003CF7F3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85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899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91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F1022-388A-4064-9F3F-CCF0D1B8314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536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" y="3902077"/>
            <a:ext cx="3400425" cy="2949575"/>
            <a:chOff x="0" y="2458"/>
            <a:chExt cx="2142" cy="1858"/>
          </a:xfrm>
        </p:grpSpPr>
        <p:sp>
          <p:nvSpPr>
            <p:cNvPr id="1945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685800">
                <a:defRPr/>
              </a:pPr>
              <a:endParaRPr kumimoji="0" lang="zh-TW" altLang="en-US" sz="21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945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685800">
                <a:defRPr/>
              </a:pPr>
              <a:endParaRPr kumimoji="0" lang="zh-TW" altLang="en-US" sz="21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945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685800">
                <a:defRPr/>
              </a:pPr>
              <a:endParaRPr kumimoji="0" lang="zh-TW" altLang="en-US" sz="21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945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685800">
                <a:defRPr/>
              </a:pPr>
              <a:endParaRPr kumimoji="0" lang="zh-TW" altLang="en-US" sz="21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308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defTabSz="685800" eaLnBrk="1" hangingPunct="1">
                <a:defRPr/>
              </a:pPr>
              <a:endParaRPr kumimoji="0" lang="zh-TW" altLang="en-US" sz="2100" b="1">
                <a:solidFill>
                  <a:srgbClr val="FFFFFF"/>
                </a:solidFill>
              </a:endParaRPr>
            </a:p>
          </p:txBody>
        </p:sp>
        <p:sp>
          <p:nvSpPr>
            <p:cNvPr id="308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defTabSz="685800" eaLnBrk="1" hangingPunct="1">
                <a:defRPr/>
              </a:pPr>
              <a:endParaRPr kumimoji="0" lang="zh-TW" altLang="en-US" sz="2100" b="1">
                <a:solidFill>
                  <a:srgbClr val="FFFFFF"/>
                </a:solidFill>
              </a:endParaRPr>
            </a:p>
          </p:txBody>
        </p:sp>
        <p:sp>
          <p:nvSpPr>
            <p:cNvPr id="308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defTabSz="685800" eaLnBrk="1" hangingPunct="1">
                <a:defRPr/>
              </a:pPr>
              <a:endParaRPr kumimoji="0" lang="zh-TW" altLang="en-US" sz="2100" b="1">
                <a:solidFill>
                  <a:srgbClr val="FFFFFF"/>
                </a:solidFill>
              </a:endParaRPr>
            </a:p>
          </p:txBody>
        </p:sp>
      </p:grpSp>
      <p:sp>
        <p:nvSpPr>
          <p:cNvPr id="19456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9456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456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75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6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75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6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75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A3F67ADD-ACFC-4601-9D87-667C134AD6A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03635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  <p:sldLayoutId id="2147484464" r:id="rId12"/>
    <p:sldLayoutId id="21474844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kumimoji="1" sz="21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kumimoji="1" sz="1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kumimoji="1" sz="15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kumimoji="1" sz="15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15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15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15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15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7708-65E6-40FB-92AE-1AC44337F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555751"/>
          </a:xfrm>
        </p:spPr>
        <p:txBody>
          <a:bodyPr>
            <a:normAutofit/>
          </a:bodyPr>
          <a:lstStyle/>
          <a:p>
            <a:r>
              <a:rPr lang="en-US" cap="all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way to Handle Objections</a:t>
            </a:r>
            <a:r>
              <a:rPr lang="en-AU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568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926" y="692696"/>
            <a:ext cx="3604804" cy="52360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/>
          <a:stretch/>
        </p:blipFill>
        <p:spPr>
          <a:xfrm>
            <a:off x="0" y="2663520"/>
            <a:ext cx="3203058" cy="3018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" y="1815280"/>
            <a:ext cx="3523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cap="all" dirty="0">
                <a:ln w="3175">
                  <a:noFill/>
                </a:ln>
                <a:solidFill>
                  <a:schemeClr val="bg1"/>
                </a:solidFill>
              </a:rPr>
              <a:t>Is this a pyramid?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25613" y="764704"/>
            <a:ext cx="5011220" cy="2273940"/>
            <a:chOff x="5234151" y="678110"/>
            <a:chExt cx="6681626" cy="2163201"/>
          </a:xfrm>
        </p:grpSpPr>
        <p:sp>
          <p:nvSpPr>
            <p:cNvPr id="15" name="Rectangle 14"/>
            <p:cNvSpPr/>
            <p:nvPr/>
          </p:nvSpPr>
          <p:spPr>
            <a:xfrm>
              <a:off x="5234151" y="1610204"/>
              <a:ext cx="6681626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9556" lvl="1" indent="-259556">
                <a:buClr>
                  <a:prstClr val="black"/>
                </a:buClr>
                <a:buFontTx/>
                <a:buChar char="•"/>
                <a:defRPr/>
              </a:pPr>
              <a:r>
                <a:rPr lang="en-US" dirty="0"/>
                <a:t>Pyramids are illegal</a:t>
              </a:r>
            </a:p>
            <a:p>
              <a:pPr marL="259556" lvl="1" indent="-259556">
                <a:buClr>
                  <a:prstClr val="black"/>
                </a:buClr>
                <a:buFontTx/>
                <a:buChar char="•"/>
                <a:defRPr/>
              </a:pPr>
              <a:r>
                <a:rPr lang="en-US" dirty="0"/>
                <a:t>A pyramid pays for recruiting instead of being based on product sales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234152" y="678110"/>
              <a:ext cx="6681625" cy="835573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3344"/>
              <a:r>
                <a:rPr lang="en-US" sz="2100" dirty="0">
                  <a:ln w="3175">
                    <a:noFill/>
                  </a:ln>
                  <a:solidFill>
                    <a:prstClr val="white"/>
                  </a:solidFill>
                </a:rPr>
                <a:t>No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25613" y="3685569"/>
            <a:ext cx="5025032" cy="2315181"/>
            <a:chOff x="5233986" y="3681273"/>
            <a:chExt cx="6700042" cy="2698143"/>
          </a:xfrm>
        </p:grpSpPr>
        <p:sp>
          <p:nvSpPr>
            <p:cNvPr id="11" name="Rounded Rectangle 10"/>
            <p:cNvSpPr/>
            <p:nvPr/>
          </p:nvSpPr>
          <p:spPr>
            <a:xfrm>
              <a:off x="5233986" y="3681273"/>
              <a:ext cx="6681625" cy="106986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3344"/>
              <a:r>
                <a:rPr lang="en-US" sz="2100" dirty="0">
                  <a:solidFill>
                    <a:prstClr val="white"/>
                  </a:solidFill>
                </a:rPr>
                <a:t>This is a legitimate business with a proven track record since 1992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2401" y="5148309"/>
              <a:ext cx="6681627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9556" lvl="1" indent="-259556">
                <a:buClr>
                  <a:prstClr val="black"/>
                </a:buClr>
                <a:buFontTx/>
                <a:buChar char="•"/>
                <a:defRPr/>
              </a:pPr>
              <a:r>
                <a:rPr lang="en-US" dirty="0"/>
                <a:t>A+ rating from the Better Business Bureau </a:t>
              </a:r>
            </a:p>
            <a:p>
              <a:pPr marL="259556" lvl="1" indent="-259556">
                <a:buClr>
                  <a:prstClr val="black"/>
                </a:buClr>
                <a:buFontTx/>
                <a:buChar char="•"/>
                <a:defRPr/>
              </a:pPr>
              <a:r>
                <a:rPr lang="en-US" dirty="0"/>
                <a:t>Every corporation’s organizational structure resembles a pyramid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25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28"/>
          <a:stretch/>
        </p:blipFill>
        <p:spPr>
          <a:xfrm>
            <a:off x="1" y="0"/>
            <a:ext cx="428396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7035" y="404664"/>
            <a:ext cx="6894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3175">
                  <a:solidFill>
                    <a:srgbClr val="443988"/>
                  </a:solidFill>
                </a:ln>
                <a:solidFill>
                  <a:schemeClr val="accent5">
                    <a:lumMod val="90000"/>
                  </a:schemeClr>
                </a:solidFill>
              </a:rPr>
              <a:t>I just don’t have any time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1998" y="1556019"/>
            <a:ext cx="4257699" cy="1239305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/>
            <a:r>
              <a:rPr lang="en-US" dirty="0">
                <a:solidFill>
                  <a:schemeClr val="tx1"/>
                </a:solidFill>
              </a:rPr>
              <a:t>Acknowledge the comment and follow with: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“Today, no one seems to have time with _____”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95325" y="3364576"/>
            <a:ext cx="4257699" cy="1368152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/>
            <a:r>
              <a:rPr lang="en-US" dirty="0">
                <a:solidFill>
                  <a:schemeClr val="tx1"/>
                </a:solidFill>
              </a:rPr>
              <a:t>Agree with the comment and follow with: “Can we get together for coffee? Let me show you the possibility to make both of us mutually profitable 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1998" y="5301981"/>
            <a:ext cx="4257700" cy="1277142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/>
            <a:r>
              <a:rPr lang="en-US" dirty="0">
                <a:solidFill>
                  <a:schemeClr val="tx1"/>
                </a:solidFill>
              </a:rPr>
              <a:t>“The additional income generated could help create more free time.”</a:t>
            </a:r>
          </a:p>
        </p:txBody>
      </p:sp>
    </p:spTree>
    <p:extLst>
      <p:ext uri="{BB962C8B-B14F-4D97-AF65-F5344CB8AC3E}">
        <p14:creationId xmlns:p14="http://schemas.microsoft.com/office/powerpoint/2010/main" val="13996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8" y="0"/>
            <a:ext cx="4188486" cy="68421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5976" y="418015"/>
            <a:ext cx="5238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ln w="3175">
                  <a:solidFill>
                    <a:srgbClr val="443988"/>
                  </a:solidFill>
                </a:ln>
                <a:solidFill>
                  <a:schemeClr val="accent5"/>
                </a:solidFill>
              </a:rPr>
              <a:t>I just don’t have the money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0" y="1772816"/>
            <a:ext cx="4104455" cy="2448272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>
              <a:spcBef>
                <a:spcPct val="20000"/>
              </a:spcBef>
              <a:buClr>
                <a:prstClr val="black"/>
              </a:buClr>
              <a:defRPr/>
            </a:pPr>
            <a:r>
              <a:rPr lang="en-US" sz="2000" dirty="0">
                <a:ln w="3175">
                  <a:noFill/>
                </a:ln>
                <a:solidFill>
                  <a:prstClr val="white"/>
                </a:solidFill>
              </a:rPr>
              <a:t>If you are interested and money is the only thing holding you back, let’s set up a product event and generate some sales.</a:t>
            </a:r>
          </a:p>
        </p:txBody>
      </p:sp>
    </p:spTree>
    <p:extLst>
      <p:ext uri="{BB962C8B-B14F-4D97-AF65-F5344CB8AC3E}">
        <p14:creationId xmlns:p14="http://schemas.microsoft.com/office/powerpoint/2010/main" val="35214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5165" y="3257140"/>
            <a:ext cx="5143501" cy="3437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43FAB01-5E82-4EDC-9086-53D8E1D6FDCC}"/>
              </a:ext>
            </a:extLst>
          </p:cNvPr>
          <p:cNvGrpSpPr/>
          <p:nvPr/>
        </p:nvGrpSpPr>
        <p:grpSpPr>
          <a:xfrm>
            <a:off x="286521" y="1363075"/>
            <a:ext cx="4377547" cy="4637679"/>
            <a:chOff x="107504" y="1363099"/>
            <a:chExt cx="4377547" cy="463767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4794E79-649A-4BB8-A8A0-4EFB6652C96C}"/>
                </a:ext>
              </a:extLst>
            </p:cNvPr>
            <p:cNvGrpSpPr/>
            <p:nvPr/>
          </p:nvGrpSpPr>
          <p:grpSpPr>
            <a:xfrm>
              <a:off x="107504" y="1363099"/>
              <a:ext cx="4377547" cy="4637679"/>
              <a:chOff x="0" y="1363118"/>
              <a:chExt cx="4485051" cy="463766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63118"/>
                <a:ext cx="4484914" cy="4131763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38" y="2511906"/>
                <a:ext cx="4484913" cy="3488872"/>
              </a:xfrm>
              <a:prstGeom prst="rect">
                <a:avLst/>
              </a:prstGeom>
              <a:gradFill flip="none" rotWithShape="1">
                <a:gsLst>
                  <a:gs pos="0">
                    <a:schemeClr val="tx1"/>
                  </a:gs>
                  <a:gs pos="47000">
                    <a:schemeClr val="tx1">
                      <a:alpha val="72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83623" y="4643071"/>
              <a:ext cx="422517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much are you earning?</a:t>
              </a:r>
              <a:br>
                <a:rPr lang="en-US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Are you making any money yet?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828670" y="857229"/>
            <a:ext cx="3901701" cy="7715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0969"/>
            <a:r>
              <a:rPr lang="en-US" sz="2400" b="1" dirty="0">
                <a:solidFill>
                  <a:schemeClr val="bg1"/>
                </a:solidFill>
              </a:rPr>
              <a:t>If you are NEW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5482" y="3899202"/>
            <a:ext cx="3901701" cy="7438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0969"/>
            <a:r>
              <a:rPr lang="en-US" sz="2400" b="1" dirty="0">
                <a:solidFill>
                  <a:schemeClr val="bg1"/>
                </a:solidFill>
              </a:rPr>
              <a:t>If you are NOT new</a:t>
            </a:r>
          </a:p>
        </p:txBody>
      </p:sp>
      <p:sp>
        <p:nvSpPr>
          <p:cNvPr id="8" name="Rectangle 7"/>
          <p:cNvSpPr/>
          <p:nvPr/>
        </p:nvSpPr>
        <p:spPr>
          <a:xfrm>
            <a:off x="4828532" y="1820868"/>
            <a:ext cx="38747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n w="3175">
                  <a:noFill/>
                </a:ln>
                <a:solidFill>
                  <a:prstClr val="white"/>
                </a:solidFill>
                <a:latin typeface="Arial Rounded MT Bold" panose="020F0704030504030204" pitchFamily="34" charset="0"/>
              </a:rPr>
              <a:t>I am just getting started</a:t>
            </a:r>
          </a:p>
          <a:p>
            <a:pPr lvl="1" indent="-342900"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n w="3175">
                  <a:noFill/>
                </a:ln>
                <a:solidFill>
                  <a:prstClr val="white"/>
                </a:solidFill>
                <a:latin typeface="Arial Rounded MT Bold" panose="020F0704030504030204" pitchFamily="34" charset="0"/>
              </a:rPr>
              <a:t>I already recouped my </a:t>
            </a:r>
            <a:br>
              <a:rPr lang="en-US" sz="2000" dirty="0">
                <a:ln w="3175">
                  <a:noFill/>
                </a:ln>
                <a:solidFill>
                  <a:prstClr val="white"/>
                </a:solidFill>
                <a:latin typeface="Arial Rounded MT Bold" panose="020F0704030504030204" pitchFamily="34" charset="0"/>
              </a:rPr>
            </a:br>
            <a:r>
              <a:rPr lang="en-US" sz="2000" dirty="0">
                <a:ln w="3175">
                  <a:noFill/>
                </a:ln>
                <a:solidFill>
                  <a:prstClr val="white"/>
                </a:solidFill>
                <a:latin typeface="Arial Rounded MT Bold" panose="020F0704030504030204" pitchFamily="34" charset="0"/>
              </a:rPr>
              <a:t>initial investment</a:t>
            </a:r>
          </a:p>
          <a:p>
            <a:pPr lvl="1" indent="-342900"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endParaRPr lang="en-US" sz="2000" dirty="0">
              <a:ln w="3175">
                <a:noFill/>
              </a:ln>
              <a:solidFill>
                <a:prstClr val="white"/>
              </a:solidFill>
              <a:latin typeface="+mj-lt"/>
            </a:endParaRPr>
          </a:p>
          <a:p>
            <a:pPr lvl="1" indent="-342900"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endParaRPr lang="en-US" sz="2000" dirty="0">
              <a:ln w="3175">
                <a:noFill/>
              </a:ln>
              <a:solidFill>
                <a:prstClr val="white"/>
              </a:solidFill>
              <a:latin typeface="+mj-lt"/>
            </a:endParaRPr>
          </a:p>
          <a:p>
            <a:pPr lvl="1" indent="-342900"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endParaRPr lang="en-US" sz="2000" dirty="0">
              <a:ln w="3175">
                <a:noFill/>
              </a:ln>
              <a:solidFill>
                <a:prstClr val="white"/>
              </a:solidFill>
              <a:latin typeface="+mj-lt"/>
            </a:endParaRPr>
          </a:p>
          <a:p>
            <a:pPr lvl="1" indent="-342900"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endParaRPr lang="en-US" sz="2000" dirty="0">
              <a:ln w="3175">
                <a:noFill/>
              </a:ln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8670" y="4790753"/>
            <a:ext cx="39017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Arial Rounded MT Bold" panose="020F0704030504030204" pitchFamily="34" charset="0"/>
              </a:rPr>
              <a:t>Initially I was earning retail profits, now I am expanding my team and earning commissions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847E37-51DB-4492-AE11-D8F0DD9EC6C2}"/>
              </a:ext>
            </a:extLst>
          </p:cNvPr>
          <p:cNvSpPr/>
          <p:nvPr/>
        </p:nvSpPr>
        <p:spPr>
          <a:xfrm>
            <a:off x="4801582" y="2775817"/>
            <a:ext cx="39017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n w="3175">
                  <a:noFill/>
                </a:ln>
                <a:solidFill>
                  <a:prstClr val="white"/>
                </a:solidFill>
                <a:latin typeface="Arial Rounded MT Bold" panose="020F0704030504030204" pitchFamily="34" charset="0"/>
              </a:rPr>
              <a:t>I am earning retail profits, and I am on my way to earning commissions</a:t>
            </a:r>
          </a:p>
          <a:p>
            <a:pPr lvl="1" indent="-342900"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endParaRPr lang="en-US" sz="2000" dirty="0">
              <a:ln w="3175">
                <a:noFill/>
              </a:ln>
              <a:solidFill>
                <a:prstClr val="white"/>
              </a:solidFill>
              <a:latin typeface="+mj-lt"/>
            </a:endParaRPr>
          </a:p>
          <a:p>
            <a:pPr lvl="1" indent="-342900"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endParaRPr lang="en-US" sz="2000" dirty="0">
              <a:ln w="3175">
                <a:noFill/>
              </a:ln>
              <a:solidFill>
                <a:prstClr val="white"/>
              </a:solidFill>
              <a:latin typeface="+mj-lt"/>
            </a:endParaRPr>
          </a:p>
          <a:p>
            <a:pPr lvl="1" indent="-342900"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endParaRPr lang="en-US" sz="2000" dirty="0">
              <a:ln w="3175">
                <a:noFill/>
              </a:ln>
              <a:solidFill>
                <a:prstClr val="white"/>
              </a:solidFill>
              <a:latin typeface="+mj-lt"/>
            </a:endParaRPr>
          </a:p>
          <a:p>
            <a:pPr lvl="1" indent="-342900"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endParaRPr lang="en-US" sz="2000" dirty="0">
              <a:ln w="3175">
                <a:noFill/>
              </a:ln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72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36" y="647933"/>
            <a:ext cx="4396815" cy="56912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05051" y="644937"/>
            <a:ext cx="3977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cap="all" dirty="0">
                <a:ln w="3175">
                  <a:noFill/>
                </a:ln>
                <a:solidFill>
                  <a:schemeClr val="accent5"/>
                </a:solidFill>
              </a:rPr>
              <a:t>I have to talk with my spouse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B9D68B-962E-46EE-8A1C-1E537FAE7125}"/>
              </a:ext>
            </a:extLst>
          </p:cNvPr>
          <p:cNvGrpSpPr/>
          <p:nvPr/>
        </p:nvGrpSpPr>
        <p:grpSpPr>
          <a:xfrm>
            <a:off x="4755891" y="2780928"/>
            <a:ext cx="4141706" cy="1641263"/>
            <a:chOff x="6438189" y="4400788"/>
            <a:chExt cx="5488340" cy="1713271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id="{459DAA17-FED5-43E5-B89E-A0B447D62949}"/>
                </a:ext>
              </a:extLst>
            </p:cNvPr>
            <p:cNvSpPr/>
            <p:nvPr/>
          </p:nvSpPr>
          <p:spPr>
            <a:xfrm>
              <a:off x="6438189" y="4400788"/>
              <a:ext cx="5488340" cy="1713271"/>
            </a:xfrm>
            <a:prstGeom prst="roundRect">
              <a:avLst>
                <a:gd name="adj" fmla="val 7971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9025"/>
              <a:r>
                <a:rPr lang="en-US" sz="2000" dirty="0">
                  <a:ln w="3175">
                    <a:noFill/>
                  </a:ln>
                  <a:solidFill>
                    <a:schemeClr val="tx1"/>
                  </a:solidFill>
                </a:rPr>
                <a:t>That’s a great idea, would it be possible for the three of us to get together?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B3195F-286E-4B35-BC7F-5FEE966D35B0}"/>
                </a:ext>
              </a:extLst>
            </p:cNvPr>
            <p:cNvSpPr/>
            <p:nvPr/>
          </p:nvSpPr>
          <p:spPr>
            <a:xfrm>
              <a:off x="6662055" y="4646051"/>
              <a:ext cx="754743" cy="7547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id="{F67DBA5C-6153-4044-8B90-5B0D610C234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29257" y="4833262"/>
              <a:ext cx="420337" cy="372396"/>
              <a:chOff x="-1124" y="805"/>
              <a:chExt cx="982" cy="870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DC69E1C2-D141-4CDC-BB03-A52175826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9" y="869"/>
                <a:ext cx="225" cy="225"/>
              </a:xfrm>
              <a:custGeom>
                <a:avLst/>
                <a:gdLst>
                  <a:gd name="T0" fmla="*/ 451 w 901"/>
                  <a:gd name="T1" fmla="*/ 0 h 902"/>
                  <a:gd name="T2" fmla="*/ 507 w 901"/>
                  <a:gd name="T3" fmla="*/ 4 h 902"/>
                  <a:gd name="T4" fmla="*/ 562 w 901"/>
                  <a:gd name="T5" fmla="*/ 14 h 902"/>
                  <a:gd name="T6" fmla="*/ 613 w 901"/>
                  <a:gd name="T7" fmla="*/ 31 h 902"/>
                  <a:gd name="T8" fmla="*/ 662 w 901"/>
                  <a:gd name="T9" fmla="*/ 54 h 902"/>
                  <a:gd name="T10" fmla="*/ 708 w 901"/>
                  <a:gd name="T11" fmla="*/ 81 h 902"/>
                  <a:gd name="T12" fmla="*/ 750 w 901"/>
                  <a:gd name="T13" fmla="*/ 114 h 902"/>
                  <a:gd name="T14" fmla="*/ 787 w 901"/>
                  <a:gd name="T15" fmla="*/ 151 h 902"/>
                  <a:gd name="T16" fmla="*/ 820 w 901"/>
                  <a:gd name="T17" fmla="*/ 194 h 902"/>
                  <a:gd name="T18" fmla="*/ 849 w 901"/>
                  <a:gd name="T19" fmla="*/ 239 h 902"/>
                  <a:gd name="T20" fmla="*/ 870 w 901"/>
                  <a:gd name="T21" fmla="*/ 288 h 902"/>
                  <a:gd name="T22" fmla="*/ 887 w 901"/>
                  <a:gd name="T23" fmla="*/ 339 h 902"/>
                  <a:gd name="T24" fmla="*/ 898 w 901"/>
                  <a:gd name="T25" fmla="*/ 394 h 902"/>
                  <a:gd name="T26" fmla="*/ 901 w 901"/>
                  <a:gd name="T27" fmla="*/ 451 h 902"/>
                  <a:gd name="T28" fmla="*/ 898 w 901"/>
                  <a:gd name="T29" fmla="*/ 507 h 902"/>
                  <a:gd name="T30" fmla="*/ 887 w 901"/>
                  <a:gd name="T31" fmla="*/ 562 h 902"/>
                  <a:gd name="T32" fmla="*/ 870 w 901"/>
                  <a:gd name="T33" fmla="*/ 613 h 902"/>
                  <a:gd name="T34" fmla="*/ 849 w 901"/>
                  <a:gd name="T35" fmla="*/ 662 h 902"/>
                  <a:gd name="T36" fmla="*/ 820 w 901"/>
                  <a:gd name="T37" fmla="*/ 709 h 902"/>
                  <a:gd name="T38" fmla="*/ 787 w 901"/>
                  <a:gd name="T39" fmla="*/ 750 h 902"/>
                  <a:gd name="T40" fmla="*/ 750 w 901"/>
                  <a:gd name="T41" fmla="*/ 787 h 902"/>
                  <a:gd name="T42" fmla="*/ 708 w 901"/>
                  <a:gd name="T43" fmla="*/ 821 h 902"/>
                  <a:gd name="T44" fmla="*/ 662 w 901"/>
                  <a:gd name="T45" fmla="*/ 848 h 902"/>
                  <a:gd name="T46" fmla="*/ 613 w 901"/>
                  <a:gd name="T47" fmla="*/ 871 h 902"/>
                  <a:gd name="T48" fmla="*/ 562 w 901"/>
                  <a:gd name="T49" fmla="*/ 887 h 902"/>
                  <a:gd name="T50" fmla="*/ 507 w 901"/>
                  <a:gd name="T51" fmla="*/ 898 h 902"/>
                  <a:gd name="T52" fmla="*/ 451 w 901"/>
                  <a:gd name="T53" fmla="*/ 902 h 902"/>
                  <a:gd name="T54" fmla="*/ 394 w 901"/>
                  <a:gd name="T55" fmla="*/ 898 h 902"/>
                  <a:gd name="T56" fmla="*/ 340 w 901"/>
                  <a:gd name="T57" fmla="*/ 887 h 902"/>
                  <a:gd name="T58" fmla="*/ 288 w 901"/>
                  <a:gd name="T59" fmla="*/ 871 h 902"/>
                  <a:gd name="T60" fmla="*/ 239 w 901"/>
                  <a:gd name="T61" fmla="*/ 848 h 902"/>
                  <a:gd name="T62" fmla="*/ 194 w 901"/>
                  <a:gd name="T63" fmla="*/ 821 h 902"/>
                  <a:gd name="T64" fmla="*/ 152 w 901"/>
                  <a:gd name="T65" fmla="*/ 787 h 902"/>
                  <a:gd name="T66" fmla="*/ 114 w 901"/>
                  <a:gd name="T67" fmla="*/ 750 h 902"/>
                  <a:gd name="T68" fmla="*/ 80 w 901"/>
                  <a:gd name="T69" fmla="*/ 709 h 902"/>
                  <a:gd name="T70" fmla="*/ 53 w 901"/>
                  <a:gd name="T71" fmla="*/ 662 h 902"/>
                  <a:gd name="T72" fmla="*/ 30 w 901"/>
                  <a:gd name="T73" fmla="*/ 613 h 902"/>
                  <a:gd name="T74" fmla="*/ 14 w 901"/>
                  <a:gd name="T75" fmla="*/ 562 h 902"/>
                  <a:gd name="T76" fmla="*/ 4 w 901"/>
                  <a:gd name="T77" fmla="*/ 507 h 902"/>
                  <a:gd name="T78" fmla="*/ 0 w 901"/>
                  <a:gd name="T79" fmla="*/ 451 h 902"/>
                  <a:gd name="T80" fmla="*/ 4 w 901"/>
                  <a:gd name="T81" fmla="*/ 394 h 902"/>
                  <a:gd name="T82" fmla="*/ 14 w 901"/>
                  <a:gd name="T83" fmla="*/ 339 h 902"/>
                  <a:gd name="T84" fmla="*/ 30 w 901"/>
                  <a:gd name="T85" fmla="*/ 288 h 902"/>
                  <a:gd name="T86" fmla="*/ 53 w 901"/>
                  <a:gd name="T87" fmla="*/ 239 h 902"/>
                  <a:gd name="T88" fmla="*/ 80 w 901"/>
                  <a:gd name="T89" fmla="*/ 194 h 902"/>
                  <a:gd name="T90" fmla="*/ 114 w 901"/>
                  <a:gd name="T91" fmla="*/ 151 h 902"/>
                  <a:gd name="T92" fmla="*/ 152 w 901"/>
                  <a:gd name="T93" fmla="*/ 114 h 902"/>
                  <a:gd name="T94" fmla="*/ 194 w 901"/>
                  <a:gd name="T95" fmla="*/ 81 h 902"/>
                  <a:gd name="T96" fmla="*/ 239 w 901"/>
                  <a:gd name="T97" fmla="*/ 54 h 902"/>
                  <a:gd name="T98" fmla="*/ 288 w 901"/>
                  <a:gd name="T99" fmla="*/ 31 h 902"/>
                  <a:gd name="T100" fmla="*/ 340 w 901"/>
                  <a:gd name="T101" fmla="*/ 14 h 902"/>
                  <a:gd name="T102" fmla="*/ 394 w 901"/>
                  <a:gd name="T103" fmla="*/ 4 h 902"/>
                  <a:gd name="T104" fmla="*/ 451 w 901"/>
                  <a:gd name="T105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1" h="902">
                    <a:moveTo>
                      <a:pt x="451" y="0"/>
                    </a:moveTo>
                    <a:lnTo>
                      <a:pt x="507" y="4"/>
                    </a:lnTo>
                    <a:lnTo>
                      <a:pt x="562" y="14"/>
                    </a:lnTo>
                    <a:lnTo>
                      <a:pt x="613" y="31"/>
                    </a:lnTo>
                    <a:lnTo>
                      <a:pt x="662" y="54"/>
                    </a:lnTo>
                    <a:lnTo>
                      <a:pt x="708" y="81"/>
                    </a:lnTo>
                    <a:lnTo>
                      <a:pt x="750" y="114"/>
                    </a:lnTo>
                    <a:lnTo>
                      <a:pt x="787" y="151"/>
                    </a:lnTo>
                    <a:lnTo>
                      <a:pt x="820" y="194"/>
                    </a:lnTo>
                    <a:lnTo>
                      <a:pt x="849" y="239"/>
                    </a:lnTo>
                    <a:lnTo>
                      <a:pt x="870" y="288"/>
                    </a:lnTo>
                    <a:lnTo>
                      <a:pt x="887" y="339"/>
                    </a:lnTo>
                    <a:lnTo>
                      <a:pt x="898" y="394"/>
                    </a:lnTo>
                    <a:lnTo>
                      <a:pt x="901" y="451"/>
                    </a:lnTo>
                    <a:lnTo>
                      <a:pt x="898" y="507"/>
                    </a:lnTo>
                    <a:lnTo>
                      <a:pt x="887" y="562"/>
                    </a:lnTo>
                    <a:lnTo>
                      <a:pt x="870" y="613"/>
                    </a:lnTo>
                    <a:lnTo>
                      <a:pt x="849" y="662"/>
                    </a:lnTo>
                    <a:lnTo>
                      <a:pt x="820" y="709"/>
                    </a:lnTo>
                    <a:lnTo>
                      <a:pt x="787" y="750"/>
                    </a:lnTo>
                    <a:lnTo>
                      <a:pt x="750" y="787"/>
                    </a:lnTo>
                    <a:lnTo>
                      <a:pt x="708" y="821"/>
                    </a:lnTo>
                    <a:lnTo>
                      <a:pt x="662" y="848"/>
                    </a:lnTo>
                    <a:lnTo>
                      <a:pt x="613" y="871"/>
                    </a:lnTo>
                    <a:lnTo>
                      <a:pt x="562" y="887"/>
                    </a:lnTo>
                    <a:lnTo>
                      <a:pt x="507" y="898"/>
                    </a:lnTo>
                    <a:lnTo>
                      <a:pt x="451" y="902"/>
                    </a:lnTo>
                    <a:lnTo>
                      <a:pt x="394" y="898"/>
                    </a:lnTo>
                    <a:lnTo>
                      <a:pt x="340" y="887"/>
                    </a:lnTo>
                    <a:lnTo>
                      <a:pt x="288" y="871"/>
                    </a:lnTo>
                    <a:lnTo>
                      <a:pt x="239" y="848"/>
                    </a:lnTo>
                    <a:lnTo>
                      <a:pt x="194" y="821"/>
                    </a:lnTo>
                    <a:lnTo>
                      <a:pt x="152" y="787"/>
                    </a:lnTo>
                    <a:lnTo>
                      <a:pt x="114" y="750"/>
                    </a:lnTo>
                    <a:lnTo>
                      <a:pt x="80" y="709"/>
                    </a:lnTo>
                    <a:lnTo>
                      <a:pt x="53" y="662"/>
                    </a:lnTo>
                    <a:lnTo>
                      <a:pt x="30" y="613"/>
                    </a:lnTo>
                    <a:lnTo>
                      <a:pt x="14" y="562"/>
                    </a:lnTo>
                    <a:lnTo>
                      <a:pt x="4" y="507"/>
                    </a:lnTo>
                    <a:lnTo>
                      <a:pt x="0" y="451"/>
                    </a:lnTo>
                    <a:lnTo>
                      <a:pt x="4" y="394"/>
                    </a:lnTo>
                    <a:lnTo>
                      <a:pt x="14" y="339"/>
                    </a:lnTo>
                    <a:lnTo>
                      <a:pt x="30" y="288"/>
                    </a:lnTo>
                    <a:lnTo>
                      <a:pt x="53" y="239"/>
                    </a:lnTo>
                    <a:lnTo>
                      <a:pt x="80" y="194"/>
                    </a:lnTo>
                    <a:lnTo>
                      <a:pt x="114" y="151"/>
                    </a:lnTo>
                    <a:lnTo>
                      <a:pt x="152" y="114"/>
                    </a:lnTo>
                    <a:lnTo>
                      <a:pt x="194" y="81"/>
                    </a:lnTo>
                    <a:lnTo>
                      <a:pt x="239" y="54"/>
                    </a:lnTo>
                    <a:lnTo>
                      <a:pt x="288" y="31"/>
                    </a:lnTo>
                    <a:lnTo>
                      <a:pt x="340" y="14"/>
                    </a:lnTo>
                    <a:lnTo>
                      <a:pt x="394" y="4"/>
                    </a:lnTo>
                    <a:lnTo>
                      <a:pt x="4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71A742FB-06B4-42B6-B564-DD3091E5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5" y="1117"/>
                <a:ext cx="283" cy="557"/>
              </a:xfrm>
              <a:custGeom>
                <a:avLst/>
                <a:gdLst>
                  <a:gd name="T0" fmla="*/ 99 w 1132"/>
                  <a:gd name="T1" fmla="*/ 0 h 2228"/>
                  <a:gd name="T2" fmla="*/ 1086 w 1132"/>
                  <a:gd name="T3" fmla="*/ 0 h 2228"/>
                  <a:gd name="T4" fmla="*/ 1098 w 1132"/>
                  <a:gd name="T5" fmla="*/ 1 h 2228"/>
                  <a:gd name="T6" fmla="*/ 1110 w 1132"/>
                  <a:gd name="T7" fmla="*/ 6 h 2228"/>
                  <a:gd name="T8" fmla="*/ 1121 w 1132"/>
                  <a:gd name="T9" fmla="*/ 14 h 2228"/>
                  <a:gd name="T10" fmla="*/ 1128 w 1132"/>
                  <a:gd name="T11" fmla="*/ 25 h 2228"/>
                  <a:gd name="T12" fmla="*/ 1131 w 1132"/>
                  <a:gd name="T13" fmla="*/ 37 h 2228"/>
                  <a:gd name="T14" fmla="*/ 1132 w 1132"/>
                  <a:gd name="T15" fmla="*/ 50 h 2228"/>
                  <a:gd name="T16" fmla="*/ 1048 w 1132"/>
                  <a:gd name="T17" fmla="*/ 1260 h 2228"/>
                  <a:gd name="T18" fmla="*/ 1043 w 1132"/>
                  <a:gd name="T19" fmla="*/ 1278 h 2228"/>
                  <a:gd name="T20" fmla="*/ 1034 w 1132"/>
                  <a:gd name="T21" fmla="*/ 1291 h 2228"/>
                  <a:gd name="T22" fmla="*/ 1018 w 1132"/>
                  <a:gd name="T23" fmla="*/ 1300 h 2228"/>
                  <a:gd name="T24" fmla="*/ 1000 w 1132"/>
                  <a:gd name="T25" fmla="*/ 1304 h 2228"/>
                  <a:gd name="T26" fmla="*/ 789 w 1132"/>
                  <a:gd name="T27" fmla="*/ 1304 h 2228"/>
                  <a:gd name="T28" fmla="*/ 789 w 1132"/>
                  <a:gd name="T29" fmla="*/ 2180 h 2228"/>
                  <a:gd name="T30" fmla="*/ 787 w 1132"/>
                  <a:gd name="T31" fmla="*/ 2196 h 2228"/>
                  <a:gd name="T32" fmla="*/ 780 w 1132"/>
                  <a:gd name="T33" fmla="*/ 2209 h 2228"/>
                  <a:gd name="T34" fmla="*/ 770 w 1132"/>
                  <a:gd name="T35" fmla="*/ 2219 h 2228"/>
                  <a:gd name="T36" fmla="*/ 757 w 1132"/>
                  <a:gd name="T37" fmla="*/ 2226 h 2228"/>
                  <a:gd name="T38" fmla="*/ 742 w 1132"/>
                  <a:gd name="T39" fmla="*/ 2228 h 2228"/>
                  <a:gd name="T40" fmla="*/ 47 w 1132"/>
                  <a:gd name="T41" fmla="*/ 2228 h 2228"/>
                  <a:gd name="T42" fmla="*/ 33 w 1132"/>
                  <a:gd name="T43" fmla="*/ 2226 h 2228"/>
                  <a:gd name="T44" fmla="*/ 20 w 1132"/>
                  <a:gd name="T45" fmla="*/ 2219 h 2228"/>
                  <a:gd name="T46" fmla="*/ 9 w 1132"/>
                  <a:gd name="T47" fmla="*/ 2209 h 2228"/>
                  <a:gd name="T48" fmla="*/ 3 w 1132"/>
                  <a:gd name="T49" fmla="*/ 2196 h 2228"/>
                  <a:gd name="T50" fmla="*/ 0 w 1132"/>
                  <a:gd name="T51" fmla="*/ 2180 h 2228"/>
                  <a:gd name="T52" fmla="*/ 0 w 1132"/>
                  <a:gd name="T53" fmla="*/ 1331 h 2228"/>
                  <a:gd name="T54" fmla="*/ 6 w 1132"/>
                  <a:gd name="T55" fmla="*/ 1309 h 2228"/>
                  <a:gd name="T56" fmla="*/ 10 w 1132"/>
                  <a:gd name="T57" fmla="*/ 1284 h 2228"/>
                  <a:gd name="T58" fmla="*/ 99 w 1132"/>
                  <a:gd name="T59" fmla="*/ 0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2" h="2228">
                    <a:moveTo>
                      <a:pt x="99" y="0"/>
                    </a:moveTo>
                    <a:lnTo>
                      <a:pt x="1086" y="0"/>
                    </a:lnTo>
                    <a:lnTo>
                      <a:pt x="1098" y="1"/>
                    </a:lnTo>
                    <a:lnTo>
                      <a:pt x="1110" y="6"/>
                    </a:lnTo>
                    <a:lnTo>
                      <a:pt x="1121" y="14"/>
                    </a:lnTo>
                    <a:lnTo>
                      <a:pt x="1128" y="25"/>
                    </a:lnTo>
                    <a:lnTo>
                      <a:pt x="1131" y="37"/>
                    </a:lnTo>
                    <a:lnTo>
                      <a:pt x="1132" y="50"/>
                    </a:lnTo>
                    <a:lnTo>
                      <a:pt x="1048" y="1260"/>
                    </a:lnTo>
                    <a:lnTo>
                      <a:pt x="1043" y="1278"/>
                    </a:lnTo>
                    <a:lnTo>
                      <a:pt x="1034" y="1291"/>
                    </a:lnTo>
                    <a:lnTo>
                      <a:pt x="1018" y="1300"/>
                    </a:lnTo>
                    <a:lnTo>
                      <a:pt x="1000" y="1304"/>
                    </a:lnTo>
                    <a:lnTo>
                      <a:pt x="789" y="1304"/>
                    </a:lnTo>
                    <a:lnTo>
                      <a:pt x="789" y="2180"/>
                    </a:lnTo>
                    <a:lnTo>
                      <a:pt x="787" y="2196"/>
                    </a:lnTo>
                    <a:lnTo>
                      <a:pt x="780" y="2209"/>
                    </a:lnTo>
                    <a:lnTo>
                      <a:pt x="770" y="2219"/>
                    </a:lnTo>
                    <a:lnTo>
                      <a:pt x="757" y="2226"/>
                    </a:lnTo>
                    <a:lnTo>
                      <a:pt x="742" y="2228"/>
                    </a:lnTo>
                    <a:lnTo>
                      <a:pt x="47" y="2228"/>
                    </a:lnTo>
                    <a:lnTo>
                      <a:pt x="33" y="2226"/>
                    </a:lnTo>
                    <a:lnTo>
                      <a:pt x="20" y="2219"/>
                    </a:lnTo>
                    <a:lnTo>
                      <a:pt x="9" y="2209"/>
                    </a:lnTo>
                    <a:lnTo>
                      <a:pt x="3" y="2196"/>
                    </a:lnTo>
                    <a:lnTo>
                      <a:pt x="0" y="2180"/>
                    </a:lnTo>
                    <a:lnTo>
                      <a:pt x="0" y="1331"/>
                    </a:lnTo>
                    <a:lnTo>
                      <a:pt x="6" y="1309"/>
                    </a:lnTo>
                    <a:lnTo>
                      <a:pt x="10" y="1284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D9572AA3-77CB-4315-9CFA-3481CB623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52" y="869"/>
                <a:ext cx="225" cy="225"/>
              </a:xfrm>
              <a:custGeom>
                <a:avLst/>
                <a:gdLst>
                  <a:gd name="T0" fmla="*/ 452 w 902"/>
                  <a:gd name="T1" fmla="*/ 0 h 902"/>
                  <a:gd name="T2" fmla="*/ 508 w 902"/>
                  <a:gd name="T3" fmla="*/ 4 h 902"/>
                  <a:gd name="T4" fmla="*/ 563 w 902"/>
                  <a:gd name="T5" fmla="*/ 14 h 902"/>
                  <a:gd name="T6" fmla="*/ 614 w 902"/>
                  <a:gd name="T7" fmla="*/ 31 h 902"/>
                  <a:gd name="T8" fmla="*/ 663 w 902"/>
                  <a:gd name="T9" fmla="*/ 54 h 902"/>
                  <a:gd name="T10" fmla="*/ 709 w 902"/>
                  <a:gd name="T11" fmla="*/ 81 h 902"/>
                  <a:gd name="T12" fmla="*/ 751 w 902"/>
                  <a:gd name="T13" fmla="*/ 114 h 902"/>
                  <a:gd name="T14" fmla="*/ 788 w 902"/>
                  <a:gd name="T15" fmla="*/ 151 h 902"/>
                  <a:gd name="T16" fmla="*/ 821 w 902"/>
                  <a:gd name="T17" fmla="*/ 194 h 902"/>
                  <a:gd name="T18" fmla="*/ 849 w 902"/>
                  <a:gd name="T19" fmla="*/ 239 h 902"/>
                  <a:gd name="T20" fmla="*/ 871 w 902"/>
                  <a:gd name="T21" fmla="*/ 288 h 902"/>
                  <a:gd name="T22" fmla="*/ 888 w 902"/>
                  <a:gd name="T23" fmla="*/ 339 h 902"/>
                  <a:gd name="T24" fmla="*/ 899 w 902"/>
                  <a:gd name="T25" fmla="*/ 394 h 902"/>
                  <a:gd name="T26" fmla="*/ 902 w 902"/>
                  <a:gd name="T27" fmla="*/ 451 h 902"/>
                  <a:gd name="T28" fmla="*/ 899 w 902"/>
                  <a:gd name="T29" fmla="*/ 507 h 902"/>
                  <a:gd name="T30" fmla="*/ 888 w 902"/>
                  <a:gd name="T31" fmla="*/ 562 h 902"/>
                  <a:gd name="T32" fmla="*/ 871 w 902"/>
                  <a:gd name="T33" fmla="*/ 613 h 902"/>
                  <a:gd name="T34" fmla="*/ 849 w 902"/>
                  <a:gd name="T35" fmla="*/ 662 h 902"/>
                  <a:gd name="T36" fmla="*/ 821 w 902"/>
                  <a:gd name="T37" fmla="*/ 709 h 902"/>
                  <a:gd name="T38" fmla="*/ 788 w 902"/>
                  <a:gd name="T39" fmla="*/ 750 h 902"/>
                  <a:gd name="T40" fmla="*/ 751 w 902"/>
                  <a:gd name="T41" fmla="*/ 787 h 902"/>
                  <a:gd name="T42" fmla="*/ 709 w 902"/>
                  <a:gd name="T43" fmla="*/ 821 h 902"/>
                  <a:gd name="T44" fmla="*/ 663 w 902"/>
                  <a:gd name="T45" fmla="*/ 848 h 902"/>
                  <a:gd name="T46" fmla="*/ 614 w 902"/>
                  <a:gd name="T47" fmla="*/ 871 h 902"/>
                  <a:gd name="T48" fmla="*/ 563 w 902"/>
                  <a:gd name="T49" fmla="*/ 887 h 902"/>
                  <a:gd name="T50" fmla="*/ 508 w 902"/>
                  <a:gd name="T51" fmla="*/ 898 h 902"/>
                  <a:gd name="T52" fmla="*/ 452 w 902"/>
                  <a:gd name="T53" fmla="*/ 902 h 902"/>
                  <a:gd name="T54" fmla="*/ 395 w 902"/>
                  <a:gd name="T55" fmla="*/ 898 h 902"/>
                  <a:gd name="T56" fmla="*/ 340 w 902"/>
                  <a:gd name="T57" fmla="*/ 887 h 902"/>
                  <a:gd name="T58" fmla="*/ 289 w 902"/>
                  <a:gd name="T59" fmla="*/ 871 h 902"/>
                  <a:gd name="T60" fmla="*/ 240 w 902"/>
                  <a:gd name="T61" fmla="*/ 848 h 902"/>
                  <a:gd name="T62" fmla="*/ 194 w 902"/>
                  <a:gd name="T63" fmla="*/ 821 h 902"/>
                  <a:gd name="T64" fmla="*/ 151 w 902"/>
                  <a:gd name="T65" fmla="*/ 787 h 902"/>
                  <a:gd name="T66" fmla="*/ 115 w 902"/>
                  <a:gd name="T67" fmla="*/ 750 h 902"/>
                  <a:gd name="T68" fmla="*/ 81 w 902"/>
                  <a:gd name="T69" fmla="*/ 709 h 902"/>
                  <a:gd name="T70" fmla="*/ 54 w 902"/>
                  <a:gd name="T71" fmla="*/ 662 h 902"/>
                  <a:gd name="T72" fmla="*/ 31 w 902"/>
                  <a:gd name="T73" fmla="*/ 613 h 902"/>
                  <a:gd name="T74" fmla="*/ 14 w 902"/>
                  <a:gd name="T75" fmla="*/ 562 h 902"/>
                  <a:gd name="T76" fmla="*/ 4 w 902"/>
                  <a:gd name="T77" fmla="*/ 507 h 902"/>
                  <a:gd name="T78" fmla="*/ 0 w 902"/>
                  <a:gd name="T79" fmla="*/ 451 h 902"/>
                  <a:gd name="T80" fmla="*/ 4 w 902"/>
                  <a:gd name="T81" fmla="*/ 394 h 902"/>
                  <a:gd name="T82" fmla="*/ 14 w 902"/>
                  <a:gd name="T83" fmla="*/ 339 h 902"/>
                  <a:gd name="T84" fmla="*/ 31 w 902"/>
                  <a:gd name="T85" fmla="*/ 288 h 902"/>
                  <a:gd name="T86" fmla="*/ 54 w 902"/>
                  <a:gd name="T87" fmla="*/ 239 h 902"/>
                  <a:gd name="T88" fmla="*/ 81 w 902"/>
                  <a:gd name="T89" fmla="*/ 194 h 902"/>
                  <a:gd name="T90" fmla="*/ 115 w 902"/>
                  <a:gd name="T91" fmla="*/ 151 h 902"/>
                  <a:gd name="T92" fmla="*/ 151 w 902"/>
                  <a:gd name="T93" fmla="*/ 114 h 902"/>
                  <a:gd name="T94" fmla="*/ 194 w 902"/>
                  <a:gd name="T95" fmla="*/ 81 h 902"/>
                  <a:gd name="T96" fmla="*/ 240 w 902"/>
                  <a:gd name="T97" fmla="*/ 54 h 902"/>
                  <a:gd name="T98" fmla="*/ 289 w 902"/>
                  <a:gd name="T99" fmla="*/ 31 h 902"/>
                  <a:gd name="T100" fmla="*/ 340 w 902"/>
                  <a:gd name="T101" fmla="*/ 14 h 902"/>
                  <a:gd name="T102" fmla="*/ 395 w 902"/>
                  <a:gd name="T103" fmla="*/ 4 h 902"/>
                  <a:gd name="T104" fmla="*/ 452 w 902"/>
                  <a:gd name="T105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2" h="902">
                    <a:moveTo>
                      <a:pt x="452" y="0"/>
                    </a:moveTo>
                    <a:lnTo>
                      <a:pt x="508" y="4"/>
                    </a:lnTo>
                    <a:lnTo>
                      <a:pt x="563" y="14"/>
                    </a:lnTo>
                    <a:lnTo>
                      <a:pt x="614" y="31"/>
                    </a:lnTo>
                    <a:lnTo>
                      <a:pt x="663" y="54"/>
                    </a:lnTo>
                    <a:lnTo>
                      <a:pt x="709" y="81"/>
                    </a:lnTo>
                    <a:lnTo>
                      <a:pt x="751" y="114"/>
                    </a:lnTo>
                    <a:lnTo>
                      <a:pt x="788" y="151"/>
                    </a:lnTo>
                    <a:lnTo>
                      <a:pt x="821" y="194"/>
                    </a:lnTo>
                    <a:lnTo>
                      <a:pt x="849" y="239"/>
                    </a:lnTo>
                    <a:lnTo>
                      <a:pt x="871" y="288"/>
                    </a:lnTo>
                    <a:lnTo>
                      <a:pt x="888" y="339"/>
                    </a:lnTo>
                    <a:lnTo>
                      <a:pt x="899" y="394"/>
                    </a:lnTo>
                    <a:lnTo>
                      <a:pt x="902" y="451"/>
                    </a:lnTo>
                    <a:lnTo>
                      <a:pt x="899" y="507"/>
                    </a:lnTo>
                    <a:lnTo>
                      <a:pt x="888" y="562"/>
                    </a:lnTo>
                    <a:lnTo>
                      <a:pt x="871" y="613"/>
                    </a:lnTo>
                    <a:lnTo>
                      <a:pt x="849" y="662"/>
                    </a:lnTo>
                    <a:lnTo>
                      <a:pt x="821" y="709"/>
                    </a:lnTo>
                    <a:lnTo>
                      <a:pt x="788" y="750"/>
                    </a:lnTo>
                    <a:lnTo>
                      <a:pt x="751" y="787"/>
                    </a:lnTo>
                    <a:lnTo>
                      <a:pt x="709" y="821"/>
                    </a:lnTo>
                    <a:lnTo>
                      <a:pt x="663" y="848"/>
                    </a:lnTo>
                    <a:lnTo>
                      <a:pt x="614" y="871"/>
                    </a:lnTo>
                    <a:lnTo>
                      <a:pt x="563" y="887"/>
                    </a:lnTo>
                    <a:lnTo>
                      <a:pt x="508" y="898"/>
                    </a:lnTo>
                    <a:lnTo>
                      <a:pt x="452" y="902"/>
                    </a:lnTo>
                    <a:lnTo>
                      <a:pt x="395" y="898"/>
                    </a:lnTo>
                    <a:lnTo>
                      <a:pt x="340" y="887"/>
                    </a:lnTo>
                    <a:lnTo>
                      <a:pt x="289" y="871"/>
                    </a:lnTo>
                    <a:lnTo>
                      <a:pt x="240" y="848"/>
                    </a:lnTo>
                    <a:lnTo>
                      <a:pt x="194" y="821"/>
                    </a:lnTo>
                    <a:lnTo>
                      <a:pt x="151" y="787"/>
                    </a:lnTo>
                    <a:lnTo>
                      <a:pt x="115" y="750"/>
                    </a:lnTo>
                    <a:lnTo>
                      <a:pt x="81" y="709"/>
                    </a:lnTo>
                    <a:lnTo>
                      <a:pt x="54" y="662"/>
                    </a:lnTo>
                    <a:lnTo>
                      <a:pt x="31" y="613"/>
                    </a:lnTo>
                    <a:lnTo>
                      <a:pt x="14" y="562"/>
                    </a:lnTo>
                    <a:lnTo>
                      <a:pt x="4" y="507"/>
                    </a:lnTo>
                    <a:lnTo>
                      <a:pt x="0" y="451"/>
                    </a:lnTo>
                    <a:lnTo>
                      <a:pt x="4" y="394"/>
                    </a:lnTo>
                    <a:lnTo>
                      <a:pt x="14" y="339"/>
                    </a:lnTo>
                    <a:lnTo>
                      <a:pt x="31" y="288"/>
                    </a:lnTo>
                    <a:lnTo>
                      <a:pt x="54" y="239"/>
                    </a:lnTo>
                    <a:lnTo>
                      <a:pt x="81" y="194"/>
                    </a:lnTo>
                    <a:lnTo>
                      <a:pt x="115" y="151"/>
                    </a:lnTo>
                    <a:lnTo>
                      <a:pt x="151" y="114"/>
                    </a:lnTo>
                    <a:lnTo>
                      <a:pt x="194" y="81"/>
                    </a:lnTo>
                    <a:lnTo>
                      <a:pt x="240" y="54"/>
                    </a:lnTo>
                    <a:lnTo>
                      <a:pt x="289" y="31"/>
                    </a:lnTo>
                    <a:lnTo>
                      <a:pt x="340" y="14"/>
                    </a:lnTo>
                    <a:lnTo>
                      <a:pt x="395" y="4"/>
                    </a:lnTo>
                    <a:lnTo>
                      <a:pt x="4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87833266-4695-456B-90A4-7C6CA5E9E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24" y="1117"/>
                <a:ext cx="283" cy="557"/>
              </a:xfrm>
              <a:custGeom>
                <a:avLst/>
                <a:gdLst>
                  <a:gd name="T0" fmla="*/ 48 w 1133"/>
                  <a:gd name="T1" fmla="*/ 0 h 2228"/>
                  <a:gd name="T2" fmla="*/ 1033 w 1133"/>
                  <a:gd name="T3" fmla="*/ 0 h 2228"/>
                  <a:gd name="T4" fmla="*/ 1122 w 1133"/>
                  <a:gd name="T5" fmla="*/ 1284 h 2228"/>
                  <a:gd name="T6" fmla="*/ 1126 w 1133"/>
                  <a:gd name="T7" fmla="*/ 1309 h 2228"/>
                  <a:gd name="T8" fmla="*/ 1133 w 1133"/>
                  <a:gd name="T9" fmla="*/ 1331 h 2228"/>
                  <a:gd name="T10" fmla="*/ 1133 w 1133"/>
                  <a:gd name="T11" fmla="*/ 2180 h 2228"/>
                  <a:gd name="T12" fmla="*/ 1131 w 1133"/>
                  <a:gd name="T13" fmla="*/ 2196 h 2228"/>
                  <a:gd name="T14" fmla="*/ 1124 w 1133"/>
                  <a:gd name="T15" fmla="*/ 2209 h 2228"/>
                  <a:gd name="T16" fmla="*/ 1113 w 1133"/>
                  <a:gd name="T17" fmla="*/ 2219 h 2228"/>
                  <a:gd name="T18" fmla="*/ 1101 w 1133"/>
                  <a:gd name="T19" fmla="*/ 2226 h 2228"/>
                  <a:gd name="T20" fmla="*/ 1085 w 1133"/>
                  <a:gd name="T21" fmla="*/ 2228 h 2228"/>
                  <a:gd name="T22" fmla="*/ 391 w 1133"/>
                  <a:gd name="T23" fmla="*/ 2228 h 2228"/>
                  <a:gd name="T24" fmla="*/ 377 w 1133"/>
                  <a:gd name="T25" fmla="*/ 2226 h 2228"/>
                  <a:gd name="T26" fmla="*/ 363 w 1133"/>
                  <a:gd name="T27" fmla="*/ 2219 h 2228"/>
                  <a:gd name="T28" fmla="*/ 353 w 1133"/>
                  <a:gd name="T29" fmla="*/ 2209 h 2228"/>
                  <a:gd name="T30" fmla="*/ 346 w 1133"/>
                  <a:gd name="T31" fmla="*/ 2196 h 2228"/>
                  <a:gd name="T32" fmla="*/ 343 w 1133"/>
                  <a:gd name="T33" fmla="*/ 2180 h 2228"/>
                  <a:gd name="T34" fmla="*/ 343 w 1133"/>
                  <a:gd name="T35" fmla="*/ 1304 h 2228"/>
                  <a:gd name="T36" fmla="*/ 132 w 1133"/>
                  <a:gd name="T37" fmla="*/ 1304 h 2228"/>
                  <a:gd name="T38" fmla="*/ 114 w 1133"/>
                  <a:gd name="T39" fmla="*/ 1300 h 2228"/>
                  <a:gd name="T40" fmla="*/ 100 w 1133"/>
                  <a:gd name="T41" fmla="*/ 1291 h 2228"/>
                  <a:gd name="T42" fmla="*/ 89 w 1133"/>
                  <a:gd name="T43" fmla="*/ 1278 h 2228"/>
                  <a:gd name="T44" fmla="*/ 85 w 1133"/>
                  <a:gd name="T45" fmla="*/ 1260 h 2228"/>
                  <a:gd name="T46" fmla="*/ 0 w 1133"/>
                  <a:gd name="T47" fmla="*/ 50 h 2228"/>
                  <a:gd name="T48" fmla="*/ 1 w 1133"/>
                  <a:gd name="T49" fmla="*/ 37 h 2228"/>
                  <a:gd name="T50" fmla="*/ 5 w 1133"/>
                  <a:gd name="T51" fmla="*/ 25 h 2228"/>
                  <a:gd name="T52" fmla="*/ 13 w 1133"/>
                  <a:gd name="T53" fmla="*/ 14 h 2228"/>
                  <a:gd name="T54" fmla="*/ 23 w 1133"/>
                  <a:gd name="T55" fmla="*/ 6 h 2228"/>
                  <a:gd name="T56" fmla="*/ 35 w 1133"/>
                  <a:gd name="T57" fmla="*/ 1 h 2228"/>
                  <a:gd name="T58" fmla="*/ 48 w 1133"/>
                  <a:gd name="T59" fmla="*/ 0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3" h="2228">
                    <a:moveTo>
                      <a:pt x="48" y="0"/>
                    </a:moveTo>
                    <a:lnTo>
                      <a:pt x="1033" y="0"/>
                    </a:lnTo>
                    <a:lnTo>
                      <a:pt x="1122" y="1284"/>
                    </a:lnTo>
                    <a:lnTo>
                      <a:pt x="1126" y="1309"/>
                    </a:lnTo>
                    <a:lnTo>
                      <a:pt x="1133" y="1331"/>
                    </a:lnTo>
                    <a:lnTo>
                      <a:pt x="1133" y="2180"/>
                    </a:lnTo>
                    <a:lnTo>
                      <a:pt x="1131" y="2196"/>
                    </a:lnTo>
                    <a:lnTo>
                      <a:pt x="1124" y="2209"/>
                    </a:lnTo>
                    <a:lnTo>
                      <a:pt x="1113" y="2219"/>
                    </a:lnTo>
                    <a:lnTo>
                      <a:pt x="1101" y="2226"/>
                    </a:lnTo>
                    <a:lnTo>
                      <a:pt x="1085" y="2228"/>
                    </a:lnTo>
                    <a:lnTo>
                      <a:pt x="391" y="2228"/>
                    </a:lnTo>
                    <a:lnTo>
                      <a:pt x="377" y="2226"/>
                    </a:lnTo>
                    <a:lnTo>
                      <a:pt x="363" y="2219"/>
                    </a:lnTo>
                    <a:lnTo>
                      <a:pt x="353" y="2209"/>
                    </a:lnTo>
                    <a:lnTo>
                      <a:pt x="346" y="2196"/>
                    </a:lnTo>
                    <a:lnTo>
                      <a:pt x="343" y="2180"/>
                    </a:lnTo>
                    <a:lnTo>
                      <a:pt x="343" y="1304"/>
                    </a:lnTo>
                    <a:lnTo>
                      <a:pt x="132" y="1304"/>
                    </a:lnTo>
                    <a:lnTo>
                      <a:pt x="114" y="1300"/>
                    </a:lnTo>
                    <a:lnTo>
                      <a:pt x="100" y="1291"/>
                    </a:lnTo>
                    <a:lnTo>
                      <a:pt x="89" y="1278"/>
                    </a:lnTo>
                    <a:lnTo>
                      <a:pt x="85" y="1260"/>
                    </a:lnTo>
                    <a:lnTo>
                      <a:pt x="0" y="50"/>
                    </a:lnTo>
                    <a:lnTo>
                      <a:pt x="1" y="37"/>
                    </a:lnTo>
                    <a:lnTo>
                      <a:pt x="5" y="25"/>
                    </a:lnTo>
                    <a:lnTo>
                      <a:pt x="13" y="14"/>
                    </a:lnTo>
                    <a:lnTo>
                      <a:pt x="23" y="6"/>
                    </a:lnTo>
                    <a:lnTo>
                      <a:pt x="35" y="1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E88D9CAD-3544-45DE-929B-6255D7795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5" y="805"/>
                <a:ext cx="244" cy="243"/>
              </a:xfrm>
              <a:custGeom>
                <a:avLst/>
                <a:gdLst>
                  <a:gd name="T0" fmla="*/ 488 w 974"/>
                  <a:gd name="T1" fmla="*/ 0 h 973"/>
                  <a:gd name="T2" fmla="*/ 488 w 974"/>
                  <a:gd name="T3" fmla="*/ 0 h 973"/>
                  <a:gd name="T4" fmla="*/ 544 w 974"/>
                  <a:gd name="T5" fmla="*/ 2 h 973"/>
                  <a:gd name="T6" fmla="*/ 599 w 974"/>
                  <a:gd name="T7" fmla="*/ 12 h 973"/>
                  <a:gd name="T8" fmla="*/ 652 w 974"/>
                  <a:gd name="T9" fmla="*/ 27 h 973"/>
                  <a:gd name="T10" fmla="*/ 701 w 974"/>
                  <a:gd name="T11" fmla="*/ 49 h 973"/>
                  <a:gd name="T12" fmla="*/ 749 w 974"/>
                  <a:gd name="T13" fmla="*/ 75 h 973"/>
                  <a:gd name="T14" fmla="*/ 792 w 974"/>
                  <a:gd name="T15" fmla="*/ 106 h 973"/>
                  <a:gd name="T16" fmla="*/ 832 w 974"/>
                  <a:gd name="T17" fmla="*/ 142 h 973"/>
                  <a:gd name="T18" fmla="*/ 868 w 974"/>
                  <a:gd name="T19" fmla="*/ 182 h 973"/>
                  <a:gd name="T20" fmla="*/ 899 w 974"/>
                  <a:gd name="T21" fmla="*/ 225 h 973"/>
                  <a:gd name="T22" fmla="*/ 925 w 974"/>
                  <a:gd name="T23" fmla="*/ 273 h 973"/>
                  <a:gd name="T24" fmla="*/ 947 w 974"/>
                  <a:gd name="T25" fmla="*/ 322 h 973"/>
                  <a:gd name="T26" fmla="*/ 962 w 974"/>
                  <a:gd name="T27" fmla="*/ 375 h 973"/>
                  <a:gd name="T28" fmla="*/ 972 w 974"/>
                  <a:gd name="T29" fmla="*/ 430 h 973"/>
                  <a:gd name="T30" fmla="*/ 974 w 974"/>
                  <a:gd name="T31" fmla="*/ 486 h 973"/>
                  <a:gd name="T32" fmla="*/ 972 w 974"/>
                  <a:gd name="T33" fmla="*/ 543 h 973"/>
                  <a:gd name="T34" fmla="*/ 962 w 974"/>
                  <a:gd name="T35" fmla="*/ 598 h 973"/>
                  <a:gd name="T36" fmla="*/ 947 w 974"/>
                  <a:gd name="T37" fmla="*/ 650 h 973"/>
                  <a:gd name="T38" fmla="*/ 925 w 974"/>
                  <a:gd name="T39" fmla="*/ 700 h 973"/>
                  <a:gd name="T40" fmla="*/ 899 w 974"/>
                  <a:gd name="T41" fmla="*/ 747 h 973"/>
                  <a:gd name="T42" fmla="*/ 868 w 974"/>
                  <a:gd name="T43" fmla="*/ 791 h 973"/>
                  <a:gd name="T44" fmla="*/ 832 w 974"/>
                  <a:gd name="T45" fmla="*/ 830 h 973"/>
                  <a:gd name="T46" fmla="*/ 792 w 974"/>
                  <a:gd name="T47" fmla="*/ 866 h 973"/>
                  <a:gd name="T48" fmla="*/ 749 w 974"/>
                  <a:gd name="T49" fmla="*/ 897 h 973"/>
                  <a:gd name="T50" fmla="*/ 701 w 974"/>
                  <a:gd name="T51" fmla="*/ 924 h 973"/>
                  <a:gd name="T52" fmla="*/ 652 w 974"/>
                  <a:gd name="T53" fmla="*/ 944 h 973"/>
                  <a:gd name="T54" fmla="*/ 599 w 974"/>
                  <a:gd name="T55" fmla="*/ 960 h 973"/>
                  <a:gd name="T56" fmla="*/ 544 w 974"/>
                  <a:gd name="T57" fmla="*/ 969 h 973"/>
                  <a:gd name="T58" fmla="*/ 488 w 974"/>
                  <a:gd name="T59" fmla="*/ 973 h 973"/>
                  <a:gd name="T60" fmla="*/ 431 w 974"/>
                  <a:gd name="T61" fmla="*/ 969 h 973"/>
                  <a:gd name="T62" fmla="*/ 376 w 974"/>
                  <a:gd name="T63" fmla="*/ 960 h 973"/>
                  <a:gd name="T64" fmla="*/ 323 w 974"/>
                  <a:gd name="T65" fmla="*/ 944 h 973"/>
                  <a:gd name="T66" fmla="*/ 273 w 974"/>
                  <a:gd name="T67" fmla="*/ 924 h 973"/>
                  <a:gd name="T68" fmla="*/ 226 w 974"/>
                  <a:gd name="T69" fmla="*/ 897 h 973"/>
                  <a:gd name="T70" fmla="*/ 183 w 974"/>
                  <a:gd name="T71" fmla="*/ 866 h 973"/>
                  <a:gd name="T72" fmla="*/ 143 w 974"/>
                  <a:gd name="T73" fmla="*/ 830 h 973"/>
                  <a:gd name="T74" fmla="*/ 108 w 974"/>
                  <a:gd name="T75" fmla="*/ 791 h 973"/>
                  <a:gd name="T76" fmla="*/ 76 w 974"/>
                  <a:gd name="T77" fmla="*/ 747 h 973"/>
                  <a:gd name="T78" fmla="*/ 49 w 974"/>
                  <a:gd name="T79" fmla="*/ 700 h 973"/>
                  <a:gd name="T80" fmla="*/ 29 w 974"/>
                  <a:gd name="T81" fmla="*/ 650 h 973"/>
                  <a:gd name="T82" fmla="*/ 14 w 974"/>
                  <a:gd name="T83" fmla="*/ 598 h 973"/>
                  <a:gd name="T84" fmla="*/ 4 w 974"/>
                  <a:gd name="T85" fmla="*/ 543 h 973"/>
                  <a:gd name="T86" fmla="*/ 0 w 974"/>
                  <a:gd name="T87" fmla="*/ 486 h 973"/>
                  <a:gd name="T88" fmla="*/ 4 w 974"/>
                  <a:gd name="T89" fmla="*/ 430 h 973"/>
                  <a:gd name="T90" fmla="*/ 14 w 974"/>
                  <a:gd name="T91" fmla="*/ 375 h 973"/>
                  <a:gd name="T92" fmla="*/ 29 w 974"/>
                  <a:gd name="T93" fmla="*/ 322 h 973"/>
                  <a:gd name="T94" fmla="*/ 49 w 974"/>
                  <a:gd name="T95" fmla="*/ 273 h 973"/>
                  <a:gd name="T96" fmla="*/ 76 w 974"/>
                  <a:gd name="T97" fmla="*/ 225 h 973"/>
                  <a:gd name="T98" fmla="*/ 108 w 974"/>
                  <a:gd name="T99" fmla="*/ 182 h 973"/>
                  <a:gd name="T100" fmla="*/ 143 w 974"/>
                  <a:gd name="T101" fmla="*/ 142 h 973"/>
                  <a:gd name="T102" fmla="*/ 183 w 974"/>
                  <a:gd name="T103" fmla="*/ 106 h 973"/>
                  <a:gd name="T104" fmla="*/ 226 w 974"/>
                  <a:gd name="T105" fmla="*/ 75 h 973"/>
                  <a:gd name="T106" fmla="*/ 273 w 974"/>
                  <a:gd name="T107" fmla="*/ 49 h 973"/>
                  <a:gd name="T108" fmla="*/ 323 w 974"/>
                  <a:gd name="T109" fmla="*/ 27 h 973"/>
                  <a:gd name="T110" fmla="*/ 376 w 974"/>
                  <a:gd name="T111" fmla="*/ 12 h 973"/>
                  <a:gd name="T112" fmla="*/ 431 w 974"/>
                  <a:gd name="T113" fmla="*/ 2 h 973"/>
                  <a:gd name="T114" fmla="*/ 488 w 974"/>
                  <a:gd name="T115" fmla="*/ 0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4" h="973">
                    <a:moveTo>
                      <a:pt x="488" y="0"/>
                    </a:moveTo>
                    <a:lnTo>
                      <a:pt x="488" y="0"/>
                    </a:lnTo>
                    <a:lnTo>
                      <a:pt x="544" y="2"/>
                    </a:lnTo>
                    <a:lnTo>
                      <a:pt x="599" y="12"/>
                    </a:lnTo>
                    <a:lnTo>
                      <a:pt x="652" y="27"/>
                    </a:lnTo>
                    <a:lnTo>
                      <a:pt x="701" y="49"/>
                    </a:lnTo>
                    <a:lnTo>
                      <a:pt x="749" y="75"/>
                    </a:lnTo>
                    <a:lnTo>
                      <a:pt x="792" y="106"/>
                    </a:lnTo>
                    <a:lnTo>
                      <a:pt x="832" y="142"/>
                    </a:lnTo>
                    <a:lnTo>
                      <a:pt x="868" y="182"/>
                    </a:lnTo>
                    <a:lnTo>
                      <a:pt x="899" y="225"/>
                    </a:lnTo>
                    <a:lnTo>
                      <a:pt x="925" y="273"/>
                    </a:lnTo>
                    <a:lnTo>
                      <a:pt x="947" y="322"/>
                    </a:lnTo>
                    <a:lnTo>
                      <a:pt x="962" y="375"/>
                    </a:lnTo>
                    <a:lnTo>
                      <a:pt x="972" y="430"/>
                    </a:lnTo>
                    <a:lnTo>
                      <a:pt x="974" y="486"/>
                    </a:lnTo>
                    <a:lnTo>
                      <a:pt x="972" y="543"/>
                    </a:lnTo>
                    <a:lnTo>
                      <a:pt x="962" y="598"/>
                    </a:lnTo>
                    <a:lnTo>
                      <a:pt x="947" y="650"/>
                    </a:lnTo>
                    <a:lnTo>
                      <a:pt x="925" y="700"/>
                    </a:lnTo>
                    <a:lnTo>
                      <a:pt x="899" y="747"/>
                    </a:lnTo>
                    <a:lnTo>
                      <a:pt x="868" y="791"/>
                    </a:lnTo>
                    <a:lnTo>
                      <a:pt x="832" y="830"/>
                    </a:lnTo>
                    <a:lnTo>
                      <a:pt x="792" y="866"/>
                    </a:lnTo>
                    <a:lnTo>
                      <a:pt x="749" y="897"/>
                    </a:lnTo>
                    <a:lnTo>
                      <a:pt x="701" y="924"/>
                    </a:lnTo>
                    <a:lnTo>
                      <a:pt x="652" y="944"/>
                    </a:lnTo>
                    <a:lnTo>
                      <a:pt x="599" y="960"/>
                    </a:lnTo>
                    <a:lnTo>
                      <a:pt x="544" y="969"/>
                    </a:lnTo>
                    <a:lnTo>
                      <a:pt x="488" y="973"/>
                    </a:lnTo>
                    <a:lnTo>
                      <a:pt x="431" y="969"/>
                    </a:lnTo>
                    <a:lnTo>
                      <a:pt x="376" y="960"/>
                    </a:lnTo>
                    <a:lnTo>
                      <a:pt x="323" y="944"/>
                    </a:lnTo>
                    <a:lnTo>
                      <a:pt x="273" y="924"/>
                    </a:lnTo>
                    <a:lnTo>
                      <a:pt x="226" y="897"/>
                    </a:lnTo>
                    <a:lnTo>
                      <a:pt x="183" y="866"/>
                    </a:lnTo>
                    <a:lnTo>
                      <a:pt x="143" y="830"/>
                    </a:lnTo>
                    <a:lnTo>
                      <a:pt x="108" y="791"/>
                    </a:lnTo>
                    <a:lnTo>
                      <a:pt x="76" y="747"/>
                    </a:lnTo>
                    <a:lnTo>
                      <a:pt x="49" y="700"/>
                    </a:lnTo>
                    <a:lnTo>
                      <a:pt x="29" y="650"/>
                    </a:lnTo>
                    <a:lnTo>
                      <a:pt x="14" y="598"/>
                    </a:lnTo>
                    <a:lnTo>
                      <a:pt x="4" y="543"/>
                    </a:lnTo>
                    <a:lnTo>
                      <a:pt x="0" y="486"/>
                    </a:lnTo>
                    <a:lnTo>
                      <a:pt x="4" y="430"/>
                    </a:lnTo>
                    <a:lnTo>
                      <a:pt x="14" y="375"/>
                    </a:lnTo>
                    <a:lnTo>
                      <a:pt x="29" y="322"/>
                    </a:lnTo>
                    <a:lnTo>
                      <a:pt x="49" y="273"/>
                    </a:lnTo>
                    <a:lnTo>
                      <a:pt x="76" y="225"/>
                    </a:lnTo>
                    <a:lnTo>
                      <a:pt x="108" y="182"/>
                    </a:lnTo>
                    <a:lnTo>
                      <a:pt x="143" y="142"/>
                    </a:lnTo>
                    <a:lnTo>
                      <a:pt x="183" y="106"/>
                    </a:lnTo>
                    <a:lnTo>
                      <a:pt x="226" y="75"/>
                    </a:lnTo>
                    <a:lnTo>
                      <a:pt x="273" y="49"/>
                    </a:lnTo>
                    <a:lnTo>
                      <a:pt x="323" y="27"/>
                    </a:lnTo>
                    <a:lnTo>
                      <a:pt x="376" y="12"/>
                    </a:lnTo>
                    <a:lnTo>
                      <a:pt x="431" y="2"/>
                    </a:lnTo>
                    <a:lnTo>
                      <a:pt x="4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640BF60B-4B64-4DD6-9046-36DB4D7B8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32" y="1073"/>
                <a:ext cx="398" cy="602"/>
              </a:xfrm>
              <a:custGeom>
                <a:avLst/>
                <a:gdLst>
                  <a:gd name="T0" fmla="*/ 52 w 1596"/>
                  <a:gd name="T1" fmla="*/ 0 h 2409"/>
                  <a:gd name="T2" fmla="*/ 1545 w 1596"/>
                  <a:gd name="T3" fmla="*/ 0 h 2409"/>
                  <a:gd name="T4" fmla="*/ 1559 w 1596"/>
                  <a:gd name="T5" fmla="*/ 2 h 2409"/>
                  <a:gd name="T6" fmla="*/ 1572 w 1596"/>
                  <a:gd name="T7" fmla="*/ 7 h 2409"/>
                  <a:gd name="T8" fmla="*/ 1583 w 1596"/>
                  <a:gd name="T9" fmla="*/ 16 h 2409"/>
                  <a:gd name="T10" fmla="*/ 1591 w 1596"/>
                  <a:gd name="T11" fmla="*/ 27 h 2409"/>
                  <a:gd name="T12" fmla="*/ 1596 w 1596"/>
                  <a:gd name="T13" fmla="*/ 40 h 2409"/>
                  <a:gd name="T14" fmla="*/ 1596 w 1596"/>
                  <a:gd name="T15" fmla="*/ 54 h 2409"/>
                  <a:gd name="T16" fmla="*/ 1505 w 1596"/>
                  <a:gd name="T17" fmla="*/ 1362 h 2409"/>
                  <a:gd name="T18" fmla="*/ 1501 w 1596"/>
                  <a:gd name="T19" fmla="*/ 1381 h 2409"/>
                  <a:gd name="T20" fmla="*/ 1490 w 1596"/>
                  <a:gd name="T21" fmla="*/ 1395 h 2409"/>
                  <a:gd name="T22" fmla="*/ 1474 w 1596"/>
                  <a:gd name="T23" fmla="*/ 1406 h 2409"/>
                  <a:gd name="T24" fmla="*/ 1457 w 1596"/>
                  <a:gd name="T25" fmla="*/ 1410 h 2409"/>
                  <a:gd name="T26" fmla="*/ 1225 w 1596"/>
                  <a:gd name="T27" fmla="*/ 1410 h 2409"/>
                  <a:gd name="T28" fmla="*/ 1225 w 1596"/>
                  <a:gd name="T29" fmla="*/ 2357 h 2409"/>
                  <a:gd name="T30" fmla="*/ 1222 w 1596"/>
                  <a:gd name="T31" fmla="*/ 2374 h 2409"/>
                  <a:gd name="T32" fmla="*/ 1215 w 1596"/>
                  <a:gd name="T33" fmla="*/ 2387 h 2409"/>
                  <a:gd name="T34" fmla="*/ 1204 w 1596"/>
                  <a:gd name="T35" fmla="*/ 2399 h 2409"/>
                  <a:gd name="T36" fmla="*/ 1190 w 1596"/>
                  <a:gd name="T37" fmla="*/ 2406 h 2409"/>
                  <a:gd name="T38" fmla="*/ 1174 w 1596"/>
                  <a:gd name="T39" fmla="*/ 2409 h 2409"/>
                  <a:gd name="T40" fmla="*/ 423 w 1596"/>
                  <a:gd name="T41" fmla="*/ 2409 h 2409"/>
                  <a:gd name="T42" fmla="*/ 407 w 1596"/>
                  <a:gd name="T43" fmla="*/ 2406 h 2409"/>
                  <a:gd name="T44" fmla="*/ 393 w 1596"/>
                  <a:gd name="T45" fmla="*/ 2399 h 2409"/>
                  <a:gd name="T46" fmla="*/ 382 w 1596"/>
                  <a:gd name="T47" fmla="*/ 2387 h 2409"/>
                  <a:gd name="T48" fmla="*/ 375 w 1596"/>
                  <a:gd name="T49" fmla="*/ 2374 h 2409"/>
                  <a:gd name="T50" fmla="*/ 372 w 1596"/>
                  <a:gd name="T51" fmla="*/ 2357 h 2409"/>
                  <a:gd name="T52" fmla="*/ 372 w 1596"/>
                  <a:gd name="T53" fmla="*/ 1410 h 2409"/>
                  <a:gd name="T54" fmla="*/ 140 w 1596"/>
                  <a:gd name="T55" fmla="*/ 1410 h 2409"/>
                  <a:gd name="T56" fmla="*/ 122 w 1596"/>
                  <a:gd name="T57" fmla="*/ 1406 h 2409"/>
                  <a:gd name="T58" fmla="*/ 108 w 1596"/>
                  <a:gd name="T59" fmla="*/ 1395 h 2409"/>
                  <a:gd name="T60" fmla="*/ 97 w 1596"/>
                  <a:gd name="T61" fmla="*/ 1381 h 2409"/>
                  <a:gd name="T62" fmla="*/ 92 w 1596"/>
                  <a:gd name="T63" fmla="*/ 1362 h 2409"/>
                  <a:gd name="T64" fmla="*/ 0 w 1596"/>
                  <a:gd name="T65" fmla="*/ 54 h 2409"/>
                  <a:gd name="T66" fmla="*/ 2 w 1596"/>
                  <a:gd name="T67" fmla="*/ 40 h 2409"/>
                  <a:gd name="T68" fmla="*/ 6 w 1596"/>
                  <a:gd name="T69" fmla="*/ 27 h 2409"/>
                  <a:gd name="T70" fmla="*/ 14 w 1596"/>
                  <a:gd name="T71" fmla="*/ 16 h 2409"/>
                  <a:gd name="T72" fmla="*/ 24 w 1596"/>
                  <a:gd name="T73" fmla="*/ 7 h 2409"/>
                  <a:gd name="T74" fmla="*/ 37 w 1596"/>
                  <a:gd name="T75" fmla="*/ 2 h 2409"/>
                  <a:gd name="T76" fmla="*/ 52 w 1596"/>
                  <a:gd name="T77" fmla="*/ 0 h 2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96" h="2409">
                    <a:moveTo>
                      <a:pt x="52" y="0"/>
                    </a:moveTo>
                    <a:lnTo>
                      <a:pt x="1545" y="0"/>
                    </a:lnTo>
                    <a:lnTo>
                      <a:pt x="1559" y="2"/>
                    </a:lnTo>
                    <a:lnTo>
                      <a:pt x="1572" y="7"/>
                    </a:lnTo>
                    <a:lnTo>
                      <a:pt x="1583" y="16"/>
                    </a:lnTo>
                    <a:lnTo>
                      <a:pt x="1591" y="27"/>
                    </a:lnTo>
                    <a:lnTo>
                      <a:pt x="1596" y="40"/>
                    </a:lnTo>
                    <a:lnTo>
                      <a:pt x="1596" y="54"/>
                    </a:lnTo>
                    <a:lnTo>
                      <a:pt x="1505" y="1362"/>
                    </a:lnTo>
                    <a:lnTo>
                      <a:pt x="1501" y="1381"/>
                    </a:lnTo>
                    <a:lnTo>
                      <a:pt x="1490" y="1395"/>
                    </a:lnTo>
                    <a:lnTo>
                      <a:pt x="1474" y="1406"/>
                    </a:lnTo>
                    <a:lnTo>
                      <a:pt x="1457" y="1410"/>
                    </a:lnTo>
                    <a:lnTo>
                      <a:pt x="1225" y="1410"/>
                    </a:lnTo>
                    <a:lnTo>
                      <a:pt x="1225" y="2357"/>
                    </a:lnTo>
                    <a:lnTo>
                      <a:pt x="1222" y="2374"/>
                    </a:lnTo>
                    <a:lnTo>
                      <a:pt x="1215" y="2387"/>
                    </a:lnTo>
                    <a:lnTo>
                      <a:pt x="1204" y="2399"/>
                    </a:lnTo>
                    <a:lnTo>
                      <a:pt x="1190" y="2406"/>
                    </a:lnTo>
                    <a:lnTo>
                      <a:pt x="1174" y="2409"/>
                    </a:lnTo>
                    <a:lnTo>
                      <a:pt x="423" y="2409"/>
                    </a:lnTo>
                    <a:lnTo>
                      <a:pt x="407" y="2406"/>
                    </a:lnTo>
                    <a:lnTo>
                      <a:pt x="393" y="2399"/>
                    </a:lnTo>
                    <a:lnTo>
                      <a:pt x="382" y="2387"/>
                    </a:lnTo>
                    <a:lnTo>
                      <a:pt x="375" y="2374"/>
                    </a:lnTo>
                    <a:lnTo>
                      <a:pt x="372" y="2357"/>
                    </a:lnTo>
                    <a:lnTo>
                      <a:pt x="372" y="1410"/>
                    </a:lnTo>
                    <a:lnTo>
                      <a:pt x="140" y="1410"/>
                    </a:lnTo>
                    <a:lnTo>
                      <a:pt x="122" y="1406"/>
                    </a:lnTo>
                    <a:lnTo>
                      <a:pt x="108" y="1395"/>
                    </a:lnTo>
                    <a:lnTo>
                      <a:pt x="97" y="1381"/>
                    </a:lnTo>
                    <a:lnTo>
                      <a:pt x="92" y="1362"/>
                    </a:lnTo>
                    <a:lnTo>
                      <a:pt x="0" y="54"/>
                    </a:lnTo>
                    <a:lnTo>
                      <a:pt x="2" y="40"/>
                    </a:lnTo>
                    <a:lnTo>
                      <a:pt x="6" y="27"/>
                    </a:lnTo>
                    <a:lnTo>
                      <a:pt x="14" y="16"/>
                    </a:lnTo>
                    <a:lnTo>
                      <a:pt x="24" y="7"/>
                    </a:lnTo>
                    <a:lnTo>
                      <a:pt x="37" y="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79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6A92BC-5527-450B-BBFE-947ED4CE8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079"/>
            <a:ext cx="9144000" cy="487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6482" y="3257140"/>
            <a:ext cx="5143501" cy="343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7"/>
          <a:stretch/>
        </p:blipFill>
        <p:spPr>
          <a:xfrm>
            <a:off x="9736" y="0"/>
            <a:ext cx="4202225" cy="68879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403" y="3399064"/>
            <a:ext cx="4136231" cy="348887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7000">
                <a:schemeClr val="tx1">
                  <a:alpha val="72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601929"/>
            <a:ext cx="4717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cap="all" dirty="0">
                <a:ln w="3175">
                  <a:noFill/>
                </a:ln>
                <a:solidFill>
                  <a:schemeClr val="accent5"/>
                </a:solidFill>
              </a:rPr>
              <a:t>Do I Have To Sell Anything?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3217" y="2035268"/>
            <a:ext cx="4143908" cy="817668"/>
          </a:xfrm>
          <a:prstGeom prst="roundRect">
            <a:avLst>
              <a:gd name="adj" fmla="val 7971"/>
            </a:avLst>
          </a:prstGeom>
          <a:solidFill>
            <a:srgbClr val="4D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7885"/>
            <a:r>
              <a:rPr lang="en-US" sz="2100" dirty="0">
                <a:ln w="3175">
                  <a:noFill/>
                </a:ln>
                <a:solidFill>
                  <a:schemeClr val="tx1"/>
                </a:solidFill>
              </a:rPr>
              <a:t>Most of the time our products sell themselves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661878" y="3263017"/>
            <a:ext cx="4143908" cy="1107754"/>
          </a:xfrm>
          <a:prstGeom prst="roundRect">
            <a:avLst>
              <a:gd name="adj" fmla="val 797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/>
            <a:r>
              <a:rPr lang="en-US" sz="2100" dirty="0">
                <a:ln w="3175">
                  <a:noFill/>
                </a:ln>
                <a:solidFill>
                  <a:schemeClr val="tx1"/>
                </a:solidFill>
              </a:rPr>
              <a:t>People love our products and find it easy to talk about them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43217" y="4780853"/>
            <a:ext cx="4143908" cy="1600475"/>
          </a:xfrm>
          <a:prstGeom prst="roundRect">
            <a:avLst>
              <a:gd name="adj" fmla="val 797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/>
            <a:r>
              <a:rPr lang="en-US" sz="2000" dirty="0">
                <a:ln w="3175">
                  <a:noFill/>
                </a:ln>
                <a:solidFill>
                  <a:schemeClr val="tx1"/>
                </a:solidFill>
              </a:rPr>
              <a:t>SHOP.COM pays people Cashback on purchases when they shop at their favorite online stores</a:t>
            </a:r>
          </a:p>
        </p:txBody>
      </p:sp>
    </p:spTree>
    <p:extLst>
      <p:ext uri="{BB962C8B-B14F-4D97-AF65-F5344CB8AC3E}">
        <p14:creationId xmlns:p14="http://schemas.microsoft.com/office/powerpoint/2010/main" val="25583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721" y="1304441"/>
            <a:ext cx="2217131" cy="469631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49283" y="1556792"/>
            <a:ext cx="4974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prstClr val="black"/>
              </a:buClr>
            </a:pPr>
            <a:r>
              <a:rPr lang="en-US" sz="2400" b="1" dirty="0">
                <a:ln w="3175">
                  <a:noFill/>
                </a:ln>
                <a:solidFill>
                  <a:srgbClr val="99D8E5"/>
                </a:solidFill>
              </a:rPr>
              <a:t>Before </a:t>
            </a:r>
            <a:r>
              <a:rPr lang="en-US" sz="2400" dirty="0">
                <a:ln w="3175">
                  <a:noFill/>
                </a:ln>
                <a:solidFill>
                  <a:srgbClr val="99D8E5"/>
                </a:solidFill>
              </a:rPr>
              <a:t>seeing the plan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79911" y="2636912"/>
            <a:ext cx="4713514" cy="2736304"/>
          </a:xfrm>
          <a:prstGeom prst="roundRect">
            <a:avLst>
              <a:gd name="adj" fmla="val 797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0969">
              <a:spcBef>
                <a:spcPct val="50000"/>
              </a:spcBef>
              <a:buClr>
                <a:prstClr val="black"/>
              </a:buClr>
            </a:pPr>
            <a:r>
              <a:rPr lang="en-US" sz="2100" dirty="0">
                <a:ln w="3175">
                  <a:noFill/>
                </a:ln>
                <a:solidFill>
                  <a:srgbClr val="FFFFFF"/>
                </a:solidFill>
              </a:rPr>
              <a:t>I wasn’t sure if you would be.  What I want to find out is whether I can help you to ____________( reason of owning Market Australia Shop.com 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642C89-F1C6-40B7-83AB-4419889214DA}"/>
              </a:ext>
            </a:extLst>
          </p:cNvPr>
          <p:cNvSpPr/>
          <p:nvPr/>
        </p:nvSpPr>
        <p:spPr>
          <a:xfrm>
            <a:off x="3246177" y="595553"/>
            <a:ext cx="4946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cap="all" dirty="0">
                <a:ln w="3175">
                  <a:noFill/>
                </a:ln>
                <a:solidFill>
                  <a:srgbClr val="00A9FC"/>
                </a:solidFill>
              </a:rPr>
              <a:t>I’m not interested</a:t>
            </a:r>
          </a:p>
        </p:txBody>
      </p:sp>
    </p:spTree>
    <p:extLst>
      <p:ext uri="{BB962C8B-B14F-4D97-AF65-F5344CB8AC3E}">
        <p14:creationId xmlns:p14="http://schemas.microsoft.com/office/powerpoint/2010/main" val="14096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721" y="1304441"/>
            <a:ext cx="2217131" cy="4696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6177" y="595553"/>
            <a:ext cx="4946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cap="all" dirty="0">
                <a:ln w="3175">
                  <a:noFill/>
                </a:ln>
                <a:solidFill>
                  <a:srgbClr val="00A9FC"/>
                </a:solidFill>
              </a:rPr>
              <a:t>I’m not interested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51920" y="1654009"/>
            <a:ext cx="4974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prstClr val="black"/>
              </a:buClr>
            </a:pPr>
            <a:r>
              <a:rPr lang="en-US" sz="2400" b="1" dirty="0">
                <a:ln w="3175">
                  <a:noFill/>
                </a:ln>
                <a:solidFill>
                  <a:srgbClr val="99D8E5"/>
                </a:solidFill>
              </a:rPr>
              <a:t>After</a:t>
            </a:r>
            <a:r>
              <a:rPr lang="en-US" sz="2400" dirty="0">
                <a:ln w="3175">
                  <a:noFill/>
                </a:ln>
                <a:solidFill>
                  <a:srgbClr val="99D8E5"/>
                </a:solidFill>
              </a:rPr>
              <a:t> seeing the plan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51920" y="2564903"/>
            <a:ext cx="4713514" cy="1112845"/>
          </a:xfrm>
          <a:prstGeom prst="roundRect">
            <a:avLst>
              <a:gd name="adj" fmla="val 797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>
              <a:buClr>
                <a:prstClr val="black"/>
              </a:buClr>
            </a:pPr>
            <a:r>
              <a:rPr lang="en-US" sz="2100" dirty="0">
                <a:ln w="3175">
                  <a:noFill/>
                </a:ln>
                <a:solidFill>
                  <a:srgbClr val="FFFFFF"/>
                </a:solidFill>
              </a:rPr>
              <a:t>Timing may not be right for you now.  </a:t>
            </a:r>
          </a:p>
          <a:p>
            <a:pPr marL="173831">
              <a:buClr>
                <a:prstClr val="black"/>
              </a:buClr>
            </a:pPr>
            <a:endParaRPr lang="en-US" sz="2100" dirty="0">
              <a:ln w="3175">
                <a:noFill/>
              </a:ln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7924" y="4202984"/>
            <a:ext cx="4641506" cy="1595566"/>
          </a:xfrm>
          <a:prstGeom prst="roundRect">
            <a:avLst>
              <a:gd name="adj" fmla="val 797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>
              <a:buClr>
                <a:prstClr val="black"/>
              </a:buClr>
            </a:pPr>
            <a:r>
              <a:rPr lang="en-US" sz="2100" dirty="0">
                <a:ln w="3175">
                  <a:noFill/>
                </a:ln>
                <a:solidFill>
                  <a:srgbClr val="FFFFFF"/>
                </a:solidFill>
              </a:rPr>
              <a:t>You are welcome to be my customer and get paid to shop, it’s FREE registration. </a:t>
            </a:r>
          </a:p>
        </p:txBody>
      </p:sp>
    </p:spTree>
    <p:extLst>
      <p:ext uri="{BB962C8B-B14F-4D97-AF65-F5344CB8AC3E}">
        <p14:creationId xmlns:p14="http://schemas.microsoft.com/office/powerpoint/2010/main" val="10689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61F7F-D42D-6947-865A-799EF20EE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" y="857250"/>
            <a:ext cx="9134475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EC927E-4036-4193-BFB9-E7FA16AC0EDB}"/>
              </a:ext>
            </a:extLst>
          </p:cNvPr>
          <p:cNvSpPr txBox="1"/>
          <p:nvPr/>
        </p:nvSpPr>
        <p:spPr>
          <a:xfrm>
            <a:off x="251520" y="599401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haroni" panose="02010803020104030203" pitchFamily="2" charset="-79"/>
                <a:cs typeface="Aharoni" panose="02010803020104030203" pitchFamily="2" charset="-79"/>
              </a:rPr>
              <a:t>INVESTMENT </a:t>
            </a:r>
            <a:r>
              <a:rPr lang="en-AU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[</a:t>
            </a:r>
            <a:r>
              <a:rPr lang="en-AU" sz="2400" dirty="0">
                <a:latin typeface="Aharoni" panose="02010803020104030203" pitchFamily="2" charset="-79"/>
                <a:cs typeface="Aharoni" panose="02010803020104030203" pitchFamily="2" charset="-79"/>
              </a:rPr>
              <a:t>EDUCATION</a:t>
            </a:r>
            <a:r>
              <a:rPr lang="en-AU" sz="3600" dirty="0">
                <a:latin typeface="Aharoni" panose="02010803020104030203" pitchFamily="2" charset="-79"/>
                <a:cs typeface="Aharoni" panose="02010803020104030203" pitchFamily="2" charset="-79"/>
              </a:rPr>
              <a:t>]</a:t>
            </a:r>
            <a:endParaRPr lang="en-AU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7E5BF-86EC-4227-A078-AE786317AC13}"/>
              </a:ext>
            </a:extLst>
          </p:cNvPr>
          <p:cNvSpPr txBox="1"/>
          <p:nvPr/>
        </p:nvSpPr>
        <p:spPr>
          <a:xfrm>
            <a:off x="539552" y="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haroni" panose="02010803020104030203" pitchFamily="2" charset="-79"/>
                <a:cs typeface="Aharoni" panose="02010803020104030203" pitchFamily="2" charset="-79"/>
              </a:rPr>
              <a:t>YOU CAN’T TEACH WHAT YOU DON’T </a:t>
            </a:r>
            <a:r>
              <a:rPr lang="en-A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KNOW</a:t>
            </a:r>
            <a:endParaRPr lang="en-AU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AU" sz="2400" dirty="0">
                <a:latin typeface="Aharoni" panose="02010803020104030203" pitchFamily="2" charset="-79"/>
                <a:cs typeface="Aharoni" panose="02010803020104030203" pitchFamily="2" charset="-79"/>
              </a:rPr>
              <a:t>YOU CAN’T LEAD  WHERE YOU DON’T GO</a:t>
            </a:r>
          </a:p>
          <a:p>
            <a:endParaRPr lang="en-AU" sz="2400" dirty="0"/>
          </a:p>
          <a:p>
            <a:endParaRPr lang="en-A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156176" y="5661248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85000"/>
                  </a:schemeClr>
                </a:solidFill>
              </a:rPr>
              <a:t>T&amp;C’s apply</a:t>
            </a:r>
            <a:endParaRPr lang="en-US" sz="1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8064" y="40466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Rockwell" pitchFamily="18" charset="0"/>
              </a:rPr>
              <a:t>Jane Huang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134076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Century" pitchFamily="18" charset="0"/>
                <a:cs typeface="Helvetica" pitchFamily="34" charset="0"/>
              </a:rPr>
              <a:t>Executive Director</a:t>
            </a:r>
          </a:p>
          <a:p>
            <a:pPr algn="ctr"/>
            <a:r>
              <a:rPr lang="en-AU" dirty="0">
                <a:latin typeface="Century" pitchFamily="18" charset="0"/>
                <a:cs typeface="Helvetica" pitchFamily="34" charset="0"/>
              </a:rPr>
              <a:t>(earned AUS$25,000-$35,999 in 4 week pay cycle)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0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EBC7FA-9142-4AE0-AD9C-7C1BA9C5B770}"/>
              </a:ext>
            </a:extLst>
          </p:cNvPr>
          <p:cNvSpPr/>
          <p:nvPr/>
        </p:nvSpPr>
        <p:spPr>
          <a:xfrm>
            <a:off x="4536504" y="263691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>
                <a:latin typeface="Rockwell" pitchFamily="18" charset="0"/>
              </a:rPr>
              <a:t>Million Dollar Club Member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>
                <a:latin typeface="Rockwell" pitchFamily="18" charset="0"/>
              </a:rPr>
              <a:t>Market Australia Advisory Council member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>
                <a:latin typeface="Rockwell" pitchFamily="18" charset="0"/>
              </a:rPr>
              <a:t>Market Australia Certified Trainer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>
                <a:latin typeface="Rockwell" pitchFamily="18" charset="0"/>
              </a:rPr>
              <a:t>Market Australia Motives Certified Trainer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>
                <a:latin typeface="Rockwell" pitchFamily="18" charset="0"/>
              </a:rPr>
              <a:t>Melbourne Local Coordinator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>
                <a:latin typeface="Rockwell" pitchFamily="18" charset="0"/>
              </a:rPr>
              <a:t>Multiple Chairman Challenge Winner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>
                <a:latin typeface="Rockwell" pitchFamily="18" charset="0"/>
              </a:rPr>
              <a:t>Multiple Top Recruiter of the Year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>
                <a:latin typeface="Rockwell" pitchFamily="18" charset="0"/>
              </a:rPr>
              <a:t>Multiple Motives Challenge Winner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>
                <a:latin typeface="Rockwell" pitchFamily="18" charset="0"/>
              </a:rPr>
              <a:t>Multiple Local Challenge Winner</a:t>
            </a:r>
          </a:p>
          <a:p>
            <a:r>
              <a:rPr lang="en-AU" dirty="0">
                <a:latin typeface="Rockwell" pitchFamily="18" charset="0"/>
              </a:rPr>
              <a:t> </a:t>
            </a:r>
          </a:p>
          <a:p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pic>
        <p:nvPicPr>
          <p:cNvPr id="1026" name="Picture 2" descr="https://scontent.fsyd4-1.fna.fbcdn.net/v/t34.0-12/26754375_10156998470217598_698417233_n.png?oh=2f4380cfc26158d343c0c61c673069a4&amp;oe=5A5B9B60"/>
          <p:cNvPicPr>
            <a:picLocks noChangeAspect="1" noChangeArrowheads="1"/>
          </p:cNvPicPr>
          <p:nvPr/>
        </p:nvPicPr>
        <p:blipFill>
          <a:blip r:embed="rId2" cstate="print">
            <a:lum bright="2000" contrast="12000"/>
          </a:blip>
          <a:srcRect t="3485" b="1641"/>
          <a:stretch>
            <a:fillRect/>
          </a:stretch>
        </p:blipFill>
        <p:spPr bwMode="auto">
          <a:xfrm>
            <a:off x="0" y="0"/>
            <a:ext cx="433409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42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15356" r="34035" b="6833"/>
          <a:stretch/>
        </p:blipFill>
        <p:spPr>
          <a:xfrm>
            <a:off x="3387463" y="2519305"/>
            <a:ext cx="2370833" cy="24286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6016" y="1372931"/>
            <a:ext cx="8111728" cy="809625"/>
          </a:xfrm>
          <a:prstGeom prst="rect">
            <a:avLst/>
          </a:prstGeom>
          <a:solidFill>
            <a:srgbClr val="93BF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Helvetica Regular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5813" y="1546913"/>
            <a:ext cx="7517292" cy="461663"/>
          </a:xfrm>
          <a:prstGeom prst="rect">
            <a:avLst/>
          </a:prstGeom>
          <a:noFill/>
        </p:spPr>
        <p:txBody>
          <a:bodyPr wrap="square" lIns="68561" tIns="34289" rIns="68561" bIns="34289">
            <a:spAutoFit/>
          </a:bodyPr>
          <a:lstStyle/>
          <a:p>
            <a:pPr algn="ctr">
              <a:tabLst>
                <a:tab pos="85699" algn="l"/>
              </a:tabLst>
            </a:pPr>
            <a:r>
              <a:rPr lang="en-US" sz="2550" b="1" cap="all" spc="75" dirty="0">
                <a:solidFill>
                  <a:schemeClr val="bg1"/>
                </a:solidFill>
                <a:latin typeface="Helvetica Regular" charset="0"/>
                <a:cs typeface="Helvetica Regular" charset="0"/>
              </a:rPr>
              <a:t>Position Yourself for Success</a:t>
            </a:r>
          </a:p>
        </p:txBody>
      </p:sp>
      <p:pic>
        <p:nvPicPr>
          <p:cNvPr id="20" name="Picture 19" descr="AdobeStock_60157044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66" y="2519305"/>
            <a:ext cx="2395728" cy="2434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82" y="5032112"/>
            <a:ext cx="28867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Helvetica Regular" charset="0"/>
                <a:cs typeface="Helvetica Regular" charset="0"/>
              </a:rPr>
              <a:t>OWN YOUR OWN BUSINESS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1921" y="5035287"/>
            <a:ext cx="29186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Helvetica Regular" charset="0"/>
                <a:cs typeface="Helvetica Regular" charset="0"/>
              </a:rPr>
              <a:t>ONLINE/MOBILE SHOPPING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6839" y="5030524"/>
            <a:ext cx="23891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Helvetica Regular" charset="0"/>
                <a:cs typeface="Helvetica Regular" charset="0"/>
              </a:rPr>
              <a:t>SHOPPING ANNUITY</a:t>
            </a:r>
          </a:p>
        </p:txBody>
      </p:sp>
      <p:pic>
        <p:nvPicPr>
          <p:cNvPr id="3" name="Picture 2" descr="slide 8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41" t="26621" r="26054" b="26389"/>
          <a:stretch/>
        </p:blipFill>
        <p:spPr>
          <a:xfrm>
            <a:off x="6236364" y="2531015"/>
            <a:ext cx="2381251" cy="24169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94998" y="5733256"/>
            <a:ext cx="1898922" cy="319662"/>
            <a:chOff x="648244" y="5436996"/>
            <a:chExt cx="2531896" cy="4262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059"/>
            <a:stretch/>
          </p:blipFill>
          <p:spPr>
            <a:xfrm>
              <a:off x="648244" y="5436996"/>
              <a:ext cx="612232" cy="4262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4866" y="5563108"/>
              <a:ext cx="1895274" cy="17399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F02EB6-3EBB-4DD1-A86C-16A21FD9C16A}"/>
              </a:ext>
            </a:extLst>
          </p:cNvPr>
          <p:cNvGrpSpPr/>
          <p:nvPr/>
        </p:nvGrpSpPr>
        <p:grpSpPr>
          <a:xfrm>
            <a:off x="1775616" y="0"/>
            <a:ext cx="5572527" cy="6858000"/>
            <a:chOff x="1775616" y="0"/>
            <a:chExt cx="5572527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0E09B9-325E-4B45-AF0C-6CDE846FC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75616" y="0"/>
              <a:ext cx="5572527" cy="6858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9A661E-2EB4-4DFB-816B-3EE054322E02}"/>
                </a:ext>
              </a:extLst>
            </p:cNvPr>
            <p:cNvSpPr txBox="1"/>
            <p:nvPr/>
          </p:nvSpPr>
          <p:spPr>
            <a:xfrm>
              <a:off x="2909394" y="183997"/>
              <a:ext cx="3415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cs typeface="Aharoni" panose="02010803020104030203" pitchFamily="2" charset="-79"/>
                </a:rPr>
                <a:t>INVESTMENT</a:t>
              </a:r>
              <a:br>
                <a:rPr lang="en-AU" sz="2400" dirty="0">
                  <a:cs typeface="Aharoni" panose="02010803020104030203" pitchFamily="2" charset="-79"/>
                </a:rPr>
              </a:br>
              <a:r>
                <a:rPr lang="en-AU" sz="2400" dirty="0">
                  <a:cs typeface="Aharoni" panose="02010803020104030203" pitchFamily="2" charset="-79"/>
                </a:rPr>
                <a:t>(EDUCATION)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6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7918" y="2499393"/>
            <a:ext cx="7788165" cy="1229689"/>
            <a:chOff x="903890" y="2049545"/>
            <a:chExt cx="10384220" cy="1639586"/>
          </a:xfrm>
        </p:grpSpPr>
        <p:sp>
          <p:nvSpPr>
            <p:cNvPr id="2" name="Rectangle 1"/>
            <p:cNvSpPr/>
            <p:nvPr/>
          </p:nvSpPr>
          <p:spPr>
            <a:xfrm>
              <a:off x="903890" y="2049545"/>
              <a:ext cx="10384220" cy="1395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72">
                <a:defRPr/>
              </a:pPr>
              <a:r>
                <a:rPr lang="en-US" sz="3000" cap="all" dirty="0">
                  <a:solidFill>
                    <a:schemeClr val="bg1"/>
                  </a:solidFill>
                </a:rPr>
                <a:t>Professional Language </a:t>
              </a:r>
              <a:br>
                <a:rPr lang="en-US" sz="3000" cap="all" dirty="0">
                  <a:solidFill>
                    <a:schemeClr val="bg1"/>
                  </a:solidFill>
                </a:rPr>
              </a:br>
              <a:r>
                <a:rPr lang="en-US" sz="3200" cap="all" dirty="0"/>
                <a:t>Handling Objections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017986" y="3689131"/>
              <a:ext cx="815077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26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EA315-73CA-493B-A729-A2310FAA3DD9}"/>
              </a:ext>
            </a:extLst>
          </p:cNvPr>
          <p:cNvSpPr txBox="1"/>
          <p:nvPr/>
        </p:nvSpPr>
        <p:spPr>
          <a:xfrm>
            <a:off x="395536" y="228123"/>
            <a:ext cx="3600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When it comes to OBJECTIONS…..</a:t>
            </a:r>
          </a:p>
          <a:p>
            <a:endParaRPr lang="en-AU" sz="2000" dirty="0"/>
          </a:p>
          <a:p>
            <a:endParaRPr lang="en-AU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/>
              <a:t>It’s not a bad thing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A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/>
              <a:t>It’s not a rejection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A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/>
              <a:t>It gives you an opportunity to  provide the RIGHT solution</a:t>
            </a:r>
          </a:p>
          <a:p>
            <a:endParaRPr lang="en-AU" sz="2800" dirty="0"/>
          </a:p>
          <a:p>
            <a:endParaRPr lang="en-AU" dirty="0"/>
          </a:p>
          <a:p>
            <a:r>
              <a:rPr lang="en-AU" dirty="0"/>
              <a:t> </a:t>
            </a:r>
          </a:p>
        </p:txBody>
      </p:sp>
      <p:pic>
        <p:nvPicPr>
          <p:cNvPr id="1026" name="Picture 2" descr="Brainstorming, Business, Businessman, Businesspeople">
            <a:extLst>
              <a:ext uri="{FF2B5EF4-FFF2-40B4-BE49-F238E27FC236}">
                <a16:creationId xmlns:a16="http://schemas.microsoft.com/office/drawing/2014/main" id="{3403CA61-EF02-4697-BF3B-B0B2008A8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05" y="296"/>
            <a:ext cx="478799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14" y="1182103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3092" y="1186475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6021" y="1487730"/>
            <a:ext cx="4572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cap="all" dirty="0">
                <a:ln w="3175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Don’t say this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8988" y="1577450"/>
            <a:ext cx="4572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cap="all" dirty="0">
                <a:ln w="3175">
                  <a:noFill/>
                </a:ln>
                <a:solidFill>
                  <a:srgbClr val="9F0052">
                    <a:lumMod val="60000"/>
                    <a:lumOff val="40000"/>
                  </a:srgbClr>
                </a:solidFill>
              </a:rPr>
              <a:t>Instead say this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559" y="3876447"/>
            <a:ext cx="30298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100" dirty="0">
                <a:ln w="3175">
                  <a:noFill/>
                </a:ln>
              </a:rPr>
              <a:t>There’s a UBP meeting </a:t>
            </a:r>
            <a:br>
              <a:rPr lang="en-US" altLang="en-US" sz="2100" dirty="0">
                <a:ln w="3175">
                  <a:noFill/>
                </a:ln>
              </a:rPr>
            </a:br>
            <a:r>
              <a:rPr lang="en-US" altLang="en-US" sz="2100" dirty="0">
                <a:ln w="3175">
                  <a:noFill/>
                </a:ln>
              </a:rPr>
              <a:t>Tuesday night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28199" y="3808349"/>
            <a:ext cx="34329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100" dirty="0">
                <a:ln w="3175">
                  <a:noFill/>
                </a:ln>
              </a:rPr>
              <a:t>There is a business presentation Tuesday night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2559" y="2115106"/>
            <a:ext cx="35551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100" dirty="0">
                <a:ln w="3175">
                  <a:noFill/>
                </a:ln>
              </a:rPr>
              <a:t>I do Market America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0C30AA-1073-45B1-AB7A-5AD39DD31D2D}"/>
              </a:ext>
            </a:extLst>
          </p:cNvPr>
          <p:cNvSpPr/>
          <p:nvPr/>
        </p:nvSpPr>
        <p:spPr>
          <a:xfrm>
            <a:off x="5253372" y="2085281"/>
            <a:ext cx="34180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100" dirty="0">
                <a:ln w="3175">
                  <a:noFill/>
                </a:ln>
              </a:rPr>
              <a:t>I own a business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1F31F5-222A-4E31-BF87-97A6AFF02942}"/>
              </a:ext>
            </a:extLst>
          </p:cNvPr>
          <p:cNvSpPr/>
          <p:nvPr/>
        </p:nvSpPr>
        <p:spPr>
          <a:xfrm>
            <a:off x="458328" y="2985703"/>
            <a:ext cx="3896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n w="3175">
                  <a:noFill/>
                </a:ln>
              </a:rPr>
              <a:t>Check out my SHOP.COM portal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F2C37-8860-42D4-ACC0-8D8C1F23BD81}"/>
              </a:ext>
            </a:extLst>
          </p:cNvPr>
          <p:cNvSpPr/>
          <p:nvPr/>
        </p:nvSpPr>
        <p:spPr>
          <a:xfrm>
            <a:off x="5170796" y="2960325"/>
            <a:ext cx="3825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n w="3175">
                  <a:noFill/>
                </a:ln>
              </a:rPr>
              <a:t>Check out my SHOP.COM SITE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00320A-A96A-4669-B02F-969386BB6B05}"/>
              </a:ext>
            </a:extLst>
          </p:cNvPr>
          <p:cNvSpPr/>
          <p:nvPr/>
        </p:nvSpPr>
        <p:spPr>
          <a:xfrm>
            <a:off x="519806" y="4944194"/>
            <a:ext cx="27863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100" dirty="0">
                <a:ln w="3175">
                  <a:noFill/>
                </a:ln>
              </a:rPr>
              <a:t>When do you want to </a:t>
            </a:r>
            <a:br>
              <a:rPr lang="en-US" altLang="en-US" sz="2100" dirty="0">
                <a:ln w="3175">
                  <a:noFill/>
                </a:ln>
              </a:rPr>
            </a:br>
            <a:r>
              <a:rPr lang="en-US" altLang="en-US" sz="2100" dirty="0">
                <a:ln w="3175">
                  <a:noFill/>
                </a:ln>
              </a:rPr>
              <a:t>sign-up/get in?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083DAD-AD0A-44C2-9BEB-2F63E1F2E45E}"/>
              </a:ext>
            </a:extLst>
          </p:cNvPr>
          <p:cNvSpPr/>
          <p:nvPr/>
        </p:nvSpPr>
        <p:spPr>
          <a:xfrm>
            <a:off x="5268244" y="4843798"/>
            <a:ext cx="34180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100" dirty="0">
                <a:ln w="3175">
                  <a:noFill/>
                </a:ln>
              </a:rPr>
              <a:t>When would you like to start/register your business?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3FFC23-F2C0-4B1B-A459-C21118283893}"/>
              </a:ext>
            </a:extLst>
          </p:cNvPr>
          <p:cNvSpPr/>
          <p:nvPr/>
        </p:nvSpPr>
        <p:spPr>
          <a:xfrm>
            <a:off x="1831378" y="340135"/>
            <a:ext cx="5475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461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n w="3175">
                  <a:solidFill>
                    <a:prstClr val="white"/>
                  </a:solidFill>
                </a:ln>
              </a:rPr>
              <a:t>Learn the language of Market Australia</a:t>
            </a:r>
          </a:p>
        </p:txBody>
      </p:sp>
    </p:spTree>
    <p:extLst>
      <p:ext uri="{BB962C8B-B14F-4D97-AF65-F5344CB8AC3E}">
        <p14:creationId xmlns:p14="http://schemas.microsoft.com/office/powerpoint/2010/main" val="9800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8DA67E-E34A-44E7-A01C-3832257A2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2425" y="0"/>
            <a:ext cx="6034973" cy="6957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14202-3D30-4241-BFB9-9DF61EA8D7EB}"/>
              </a:ext>
            </a:extLst>
          </p:cNvPr>
          <p:cNvSpPr txBox="1">
            <a:spLocks/>
          </p:cNvSpPr>
          <p:nvPr/>
        </p:nvSpPr>
        <p:spPr>
          <a:xfrm>
            <a:off x="5101590" y="1412776"/>
            <a:ext cx="4042410" cy="30861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500" dirty="0"/>
              <a:t>Posture is </a:t>
            </a:r>
          </a:p>
          <a:p>
            <a:pPr marL="0" indent="0" algn="ctr">
              <a:buNone/>
            </a:pPr>
            <a:r>
              <a:rPr lang="en-US" sz="4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everything </a:t>
            </a:r>
          </a:p>
          <a:p>
            <a:pPr marL="0" indent="0" algn="ctr">
              <a:buNone/>
            </a:pPr>
            <a:r>
              <a:rPr lang="en-US" sz="4500" dirty="0"/>
              <a:t>when handling </a:t>
            </a:r>
          </a:p>
          <a:p>
            <a:pPr marL="0" indent="0" algn="ctr">
              <a:buNone/>
            </a:pPr>
            <a:r>
              <a:rPr lang="en-US" sz="4500" dirty="0"/>
              <a:t>objections!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247B4E-166F-4283-98F7-B4BDC6AE6997}"/>
              </a:ext>
            </a:extLst>
          </p:cNvPr>
          <p:cNvGrpSpPr/>
          <p:nvPr/>
        </p:nvGrpSpPr>
        <p:grpSpPr>
          <a:xfrm>
            <a:off x="5724128" y="4869160"/>
            <a:ext cx="2808312" cy="1368152"/>
            <a:chOff x="5724128" y="4869160"/>
            <a:chExt cx="2808312" cy="13681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FD4DA50-2F16-4518-BC65-4DA75E456750}"/>
                </a:ext>
              </a:extLst>
            </p:cNvPr>
            <p:cNvSpPr/>
            <p:nvPr/>
          </p:nvSpPr>
          <p:spPr bwMode="auto">
            <a:xfrm>
              <a:off x="5724128" y="4869160"/>
              <a:ext cx="2808312" cy="13681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A5BF9C-7405-4893-B20E-7AF040BA0DDE}"/>
                </a:ext>
              </a:extLst>
            </p:cNvPr>
            <p:cNvSpPr txBox="1"/>
            <p:nvPr/>
          </p:nvSpPr>
          <p:spPr>
            <a:xfrm>
              <a:off x="6156176" y="5157192"/>
              <a:ext cx="22108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solidFill>
                    <a:srgbClr val="E57A24"/>
                  </a:solidFill>
                  <a:latin typeface="Arial Rounded MT Bold" panose="020F0704030504030204" pitchFamily="34" charset="0"/>
                </a:rPr>
                <a:t>TRUST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0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B57EF-983D-4CBC-8FB7-CD829A0BAD35}"/>
              </a:ext>
            </a:extLst>
          </p:cNvPr>
          <p:cNvSpPr txBox="1"/>
          <p:nvPr/>
        </p:nvSpPr>
        <p:spPr>
          <a:xfrm>
            <a:off x="755576" y="2204864"/>
            <a:ext cx="76328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/>
              <a:t>Understand your content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/>
              <a:t>Work with senior business partners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/>
              <a:t>Find their interests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/>
              <a:t>Focus on their” why”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/>
              <a:t>Explore the reason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/>
              <a:t>Clarify their question ( check with the prospect)</a:t>
            </a:r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DF922-5A67-4A45-98F9-0467CD9AED70}"/>
              </a:ext>
            </a:extLst>
          </p:cNvPr>
          <p:cNvSpPr txBox="1"/>
          <p:nvPr/>
        </p:nvSpPr>
        <p:spPr>
          <a:xfrm>
            <a:off x="651995" y="76395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accent5">
                    <a:lumMod val="90000"/>
                  </a:schemeClr>
                </a:solidFill>
              </a:rPr>
              <a:t>TIPS FOR HANDLING OBJECTIONS</a:t>
            </a:r>
          </a:p>
        </p:txBody>
      </p:sp>
    </p:spTree>
    <p:extLst>
      <p:ext uri="{BB962C8B-B14F-4D97-AF65-F5344CB8AC3E}">
        <p14:creationId xmlns:p14="http://schemas.microsoft.com/office/powerpoint/2010/main" val="314584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979" y="1511968"/>
            <a:ext cx="67840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cap="all" dirty="0">
                <a:ln w="3175">
                  <a:noFill/>
                </a:ln>
                <a:cs typeface="Arial"/>
              </a:rPr>
              <a:t>is this multi-level marketing?</a:t>
            </a:r>
            <a:endParaRPr lang="en-US" sz="3000" cap="all" dirty="0">
              <a:ln w="3175">
                <a:noFill/>
              </a:ln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8424" y="2902003"/>
            <a:ext cx="2473362" cy="24240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n w="3175">
                  <a:noFill/>
                </a:ln>
                <a:solidFill>
                  <a:prstClr val="white"/>
                </a:solidFill>
              </a:rPr>
              <a:t>We </a:t>
            </a:r>
            <a:r>
              <a:rPr lang="en-AU" dirty="0"/>
              <a:t>ranked 65</a:t>
            </a:r>
            <a:r>
              <a:rPr lang="en-AU" baseline="30000" dirty="0"/>
              <a:t>th</a:t>
            </a:r>
            <a:r>
              <a:rPr lang="en-AU" dirty="0"/>
              <a:t> on the new 2018 Internet Retailer Top 500</a:t>
            </a:r>
            <a:endParaRPr lang="en-US" sz="2100" dirty="0">
              <a:ln w="3175">
                <a:noFill/>
              </a:ln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32189" y="2902003"/>
            <a:ext cx="2473362" cy="242400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350"/>
              </a:spcBef>
              <a:buClr>
                <a:prstClr val="black"/>
              </a:buClr>
              <a:defRPr/>
            </a:pP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Like any other business we expand our distribution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65954" y="2902003"/>
            <a:ext cx="2473362" cy="2424008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350"/>
              </a:spcBef>
              <a:buClr>
                <a:prstClr val="black"/>
              </a:buClr>
              <a:defRPr/>
            </a:pP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We took the best of franchising and networking and eliminated the flaws</a:t>
            </a:r>
            <a:endParaRPr lang="en-US" sz="2100" b="1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93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新細明體"/>
        <a:cs typeface="新細明體"/>
      </a:majorFont>
      <a:minorFont>
        <a:latin typeface="Arial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6025</TotalTime>
  <Words>577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SimSun</vt:lpstr>
      <vt:lpstr>Aharoni</vt:lpstr>
      <vt:lpstr>Arial</vt:lpstr>
      <vt:lpstr>Arial Rounded MT Bold</vt:lpstr>
      <vt:lpstr>Calibri</vt:lpstr>
      <vt:lpstr>Calibri Light</vt:lpstr>
      <vt:lpstr>Century</vt:lpstr>
      <vt:lpstr>Helvetica</vt:lpstr>
      <vt:lpstr>Helvetica Regular</vt:lpstr>
      <vt:lpstr>新細明體</vt:lpstr>
      <vt:lpstr>Rockwell</vt:lpstr>
      <vt:lpstr>Wingdings</vt:lpstr>
      <vt:lpstr>Orbit</vt:lpstr>
      <vt:lpstr>The way to Handle Objections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Attitde &amp; Knowledge</dc:title>
  <dc:creator>X452V</dc:creator>
  <cp:lastModifiedBy>Kylie Leeson</cp:lastModifiedBy>
  <cp:revision>108</cp:revision>
  <dcterms:created xsi:type="dcterms:W3CDTF">2016-11-15T10:25:34Z</dcterms:created>
  <dcterms:modified xsi:type="dcterms:W3CDTF">2019-05-03T21:08:16Z</dcterms:modified>
</cp:coreProperties>
</file>